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76" r:id="rId2"/>
    <p:sldId id="256" r:id="rId3"/>
    <p:sldId id="257" r:id="rId4"/>
    <p:sldId id="27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65" r:id="rId23"/>
  </p:sldIdLst>
  <p:sldSz cx="14630400" cy="8229600"/>
  <p:notesSz cx="8229600" cy="14630400"/>
  <p:embeddedFontLst>
    <p:embeddedFont>
      <p:font typeface="Calibri" panose="020F0502020204030204" pitchFamily="34" charset="0"/>
      <p:regular r:id="rId25"/>
      <p:bold r:id="rId26"/>
      <p:italic r:id="rId27"/>
      <p:boldItalic r:id="rId28"/>
    </p:embeddedFont>
    <p:embeddedFont>
      <p:font typeface="Inconsolata" panose="020B0604020202020204" charset="0"/>
      <p:regular r:id="rId29"/>
    </p:embeddedFont>
    <p:embeddedFont>
      <p:font typeface="Lato" panose="020B0604020202020204" charset="0"/>
      <p:regular r:id="rId30"/>
    </p:embeddedFont>
    <p:embeddedFont>
      <p:font typeface="Montserrat Black"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1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67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86698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69469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47581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161009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939169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071681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494741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042838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636325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385260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67665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283C0BF6-B036-46FB-B632-1BFA3A4AC021}"/>
              </a:ext>
            </a:extLst>
          </p:cNvPr>
          <p:cNvSpPr/>
          <p:nvPr/>
        </p:nvSpPr>
        <p:spPr>
          <a:xfrm rot="8138310">
            <a:off x="11943619" y="-2571784"/>
            <a:ext cx="2788375" cy="6621647"/>
          </a:xfrm>
          <a:prstGeom prst="rtTriangl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 name="Right Triangle 2">
            <a:extLst>
              <a:ext uri="{FF2B5EF4-FFF2-40B4-BE49-F238E27FC236}">
                <a16:creationId xmlns:a16="http://schemas.microsoft.com/office/drawing/2014/main" id="{8435082D-1F5F-4A3B-B493-D35C56793183}"/>
              </a:ext>
            </a:extLst>
          </p:cNvPr>
          <p:cNvSpPr/>
          <p:nvPr/>
        </p:nvSpPr>
        <p:spPr>
          <a:xfrm rot="19213469">
            <a:off x="1680669" y="3814407"/>
            <a:ext cx="2788375" cy="6621647"/>
          </a:xfrm>
          <a:prstGeom prst="rtTriangl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4" name="Right Triangle 3">
            <a:extLst>
              <a:ext uri="{FF2B5EF4-FFF2-40B4-BE49-F238E27FC236}">
                <a16:creationId xmlns:a16="http://schemas.microsoft.com/office/drawing/2014/main" id="{20A75C52-F72B-4222-AF88-B52C82ED4A81}"/>
              </a:ext>
            </a:extLst>
          </p:cNvPr>
          <p:cNvSpPr/>
          <p:nvPr/>
        </p:nvSpPr>
        <p:spPr>
          <a:xfrm>
            <a:off x="1" y="3032172"/>
            <a:ext cx="2201885" cy="5197428"/>
          </a:xfrm>
          <a:prstGeom prst="rtTriangle">
            <a:avLst/>
          </a:prstGeom>
          <a:solidFill>
            <a:schemeClr val="bg2">
              <a:lumMod val="2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7" name="Right Triangle 6">
            <a:extLst>
              <a:ext uri="{FF2B5EF4-FFF2-40B4-BE49-F238E27FC236}">
                <a16:creationId xmlns:a16="http://schemas.microsoft.com/office/drawing/2014/main" id="{9B566C21-16FB-4BFE-AED5-8F5CFF5DA1E4}"/>
              </a:ext>
            </a:extLst>
          </p:cNvPr>
          <p:cNvSpPr/>
          <p:nvPr/>
        </p:nvSpPr>
        <p:spPr>
          <a:xfrm rot="10800000">
            <a:off x="13361317" y="-1"/>
            <a:ext cx="1269082" cy="2440218"/>
          </a:xfrm>
          <a:prstGeom prst="rtTriangle">
            <a:avLst/>
          </a:prstGeom>
          <a:solidFill>
            <a:schemeClr val="bg2">
              <a:lumMod val="2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60"/>
          </a:p>
        </p:txBody>
      </p:sp>
      <p:pic>
        <p:nvPicPr>
          <p:cNvPr id="34"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094" y="0"/>
            <a:ext cx="5486400" cy="8229600"/>
          </a:xfrm>
          <a:prstGeom prst="rect">
            <a:avLst/>
          </a:prstGeom>
        </p:spPr>
      </p:pic>
      <p:sp>
        <p:nvSpPr>
          <p:cNvPr id="35" name="Text 0"/>
          <p:cNvSpPr/>
          <p:nvPr/>
        </p:nvSpPr>
        <p:spPr>
          <a:xfrm>
            <a:off x="3584616" y="3576022"/>
            <a:ext cx="5777941" cy="1341879"/>
          </a:xfrm>
          <a:prstGeom prst="rect">
            <a:avLst/>
          </a:prstGeom>
          <a:noFill/>
          <a:ln/>
        </p:spPr>
        <p:txBody>
          <a:bodyPr wrap="square" lIns="0" tIns="0" rIns="0" bIns="0" rtlCol="0" anchor="t"/>
          <a:lstStyle/>
          <a:p>
            <a:pPr>
              <a:lnSpc>
                <a:spcPts val="7700"/>
              </a:lnSpc>
            </a:pPr>
            <a:r>
              <a:rPr lang="en-US" sz="5500" b="1" dirty="0" err="1" smtClean="0">
                <a:solidFill>
                  <a:srgbClr val="151617"/>
                </a:solidFill>
                <a:latin typeface="Times New Roman" panose="02020603050405020304" pitchFamily="18" charset="0"/>
                <a:ea typeface="Montserrat Black" pitchFamily="34" charset="-122"/>
                <a:cs typeface="Times New Roman" panose="02020603050405020304" pitchFamily="18" charset="0"/>
              </a:rPr>
              <a:t>Chủ</a:t>
            </a:r>
            <a:r>
              <a:rPr lang="en-US" sz="5500" b="1" dirty="0" smtClean="0">
                <a:solidFill>
                  <a:srgbClr val="151617"/>
                </a:solidFill>
                <a:latin typeface="Times New Roman" panose="02020603050405020304" pitchFamily="18" charset="0"/>
                <a:ea typeface="Montserrat Black" pitchFamily="34" charset="-122"/>
                <a:cs typeface="Times New Roman" panose="02020603050405020304" pitchFamily="18" charset="0"/>
              </a:rPr>
              <a:t> </a:t>
            </a:r>
            <a:r>
              <a:rPr lang="en-US" sz="5500" b="1" dirty="0" err="1">
                <a:solidFill>
                  <a:srgbClr val="151617"/>
                </a:solidFill>
                <a:latin typeface="Times New Roman" panose="02020603050405020304" pitchFamily="18" charset="0"/>
                <a:ea typeface="Montserrat Black" pitchFamily="34" charset="-122"/>
                <a:cs typeface="Times New Roman" panose="02020603050405020304" pitchFamily="18" charset="0"/>
              </a:rPr>
              <a:t>đề</a:t>
            </a:r>
            <a:r>
              <a:rPr lang="en-US" sz="5500" b="1" dirty="0" smtClean="0">
                <a:solidFill>
                  <a:srgbClr val="151617"/>
                </a:solidFill>
                <a:latin typeface="Times New Roman" panose="02020603050405020304" pitchFamily="18" charset="0"/>
                <a:ea typeface="Montserrat Black" pitchFamily="34" charset="-122"/>
                <a:cs typeface="Times New Roman" panose="02020603050405020304" pitchFamily="18" charset="0"/>
              </a:rPr>
              <a:t>: DJANGO</a:t>
            </a:r>
            <a:endParaRPr lang="en-US" sz="5500" dirty="0">
              <a:latin typeface="Times New Roman" panose="02020603050405020304" pitchFamily="18" charset="0"/>
              <a:cs typeface="Times New Roman" panose="02020603050405020304" pitchFamily="18" charset="0"/>
            </a:endParaRPr>
          </a:p>
        </p:txBody>
      </p:sp>
      <p:pic>
        <p:nvPicPr>
          <p:cNvPr id="36" name="Picture 35"/>
          <p:cNvPicPr/>
          <p:nvPr/>
        </p:nvPicPr>
        <p:blipFill>
          <a:blip r:embed="rId3" cstate="email">
            <a:extLst>
              <a:ext uri="{28A0092B-C50C-407E-A947-70E740481C1C}">
                <a14:useLocalDpi xmlns:a14="http://schemas.microsoft.com/office/drawing/2010/main"/>
              </a:ext>
            </a:extLst>
          </a:blip>
          <a:srcRect/>
          <a:stretch>
            <a:fillRect/>
          </a:stretch>
        </p:blipFill>
        <p:spPr bwMode="auto">
          <a:xfrm>
            <a:off x="175441" y="83317"/>
            <a:ext cx="2998064" cy="920412"/>
          </a:xfrm>
          <a:prstGeom prst="rect">
            <a:avLst/>
          </a:prstGeom>
          <a:noFill/>
          <a:ln>
            <a:noFill/>
          </a:ln>
        </p:spPr>
      </p:pic>
      <p:sp>
        <p:nvSpPr>
          <p:cNvPr id="37" name="Rectangle 36"/>
          <p:cNvSpPr/>
          <p:nvPr/>
        </p:nvSpPr>
        <p:spPr>
          <a:xfrm>
            <a:off x="3263683" y="1003729"/>
            <a:ext cx="5737468" cy="1107996"/>
          </a:xfrm>
          <a:prstGeom prst="rect">
            <a:avLst/>
          </a:prstGeom>
        </p:spPr>
        <p:txBody>
          <a:bodyPr wrap="square">
            <a:spAutoFit/>
          </a:bodyPr>
          <a:lstStyle/>
          <a:p>
            <a:pPr lvl="0" algn="ctr"/>
            <a:r>
              <a:rPr lang="en-US" sz="6600" b="1" dirty="0" smtClean="0">
                <a:solidFill>
                  <a:srgbClr val="333435"/>
                </a:solidFill>
                <a:latin typeface="Open Sans"/>
              </a:rPr>
              <a:t>Perl &amp; Python</a:t>
            </a:r>
            <a:endParaRPr lang="en-GB" sz="6600" b="1" dirty="0">
              <a:solidFill>
                <a:prstClr val="black"/>
              </a:solidFill>
              <a:latin typeface="Times New Roman" panose="02020603050405020304" pitchFamily="18" charset="0"/>
              <a:cs typeface="Times New Roman" panose="02020603050405020304" pitchFamily="18" charset="0"/>
            </a:endParaRPr>
          </a:p>
        </p:txBody>
      </p:sp>
      <p:pic>
        <p:nvPicPr>
          <p:cNvPr id="38" name="Picture 3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2881" y="6073894"/>
            <a:ext cx="6352583" cy="1383912"/>
          </a:xfrm>
          <a:prstGeom prst="rect">
            <a:avLst/>
          </a:prstGeom>
        </p:spPr>
      </p:pic>
      <p:sp>
        <p:nvSpPr>
          <p:cNvPr id="39" name="Rectangle 38"/>
          <p:cNvSpPr/>
          <p:nvPr/>
        </p:nvSpPr>
        <p:spPr>
          <a:xfrm>
            <a:off x="3584867" y="2122024"/>
            <a:ext cx="5160615" cy="861774"/>
          </a:xfrm>
          <a:prstGeom prst="rect">
            <a:avLst/>
          </a:prstGeom>
        </p:spPr>
        <p:txBody>
          <a:bodyPr wrap="square">
            <a:spAutoFit/>
          </a:bodyPr>
          <a:lstStyle/>
          <a:p>
            <a:pPr lvl="0" algn="ctr"/>
            <a:r>
              <a:rPr lang="en-GB" sz="5000" b="1" dirty="0" err="1" smtClean="0">
                <a:solidFill>
                  <a:prstClr val="black"/>
                </a:solidFill>
                <a:latin typeface="Open Sans"/>
                <a:cs typeface="Times New Roman" panose="02020603050405020304" pitchFamily="18" charset="0"/>
              </a:rPr>
              <a:t>Lớp</a:t>
            </a:r>
            <a:r>
              <a:rPr lang="en-GB" sz="5000" b="1" dirty="0" smtClean="0">
                <a:solidFill>
                  <a:prstClr val="black"/>
                </a:solidFill>
                <a:latin typeface="Open Sans"/>
                <a:cs typeface="Times New Roman" panose="02020603050405020304" pitchFamily="18" charset="0"/>
              </a:rPr>
              <a:t>: CS 466 E</a:t>
            </a:r>
            <a:endParaRPr lang="en-GB" sz="5000" b="1" dirty="0">
              <a:solidFill>
                <a:prstClr val="black"/>
              </a:solidFill>
              <a:latin typeface="Open Sans"/>
              <a:cs typeface="Times New Roman" panose="02020603050405020304" pitchFamily="18" charset="0"/>
            </a:endParaRPr>
          </a:p>
        </p:txBody>
      </p:sp>
    </p:spTree>
    <p:extLst>
      <p:ext uri="{BB962C8B-B14F-4D97-AF65-F5344CB8AC3E}">
        <p14:creationId xmlns:p14="http://schemas.microsoft.com/office/powerpoint/2010/main" val="2593659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539960"/>
            <a:ext cx="10671096"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Ứng dụng và Kỹ thuật sử dụng List</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Danh sách</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Lưu trữ và quản lý các danh sách (sản phẩm, khách hàng, đơn đặt hàng, v.v.)</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Dữ liệu</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Lưu trữ và xử lý các tập dữ liệu (danh sách điểm số, dữ liệu cảm biến, v.v.)</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Mảng</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Sử dụng List để lưu trữ và thao tác các mảng dữ liệu đa chiều.</a:t>
            </a:r>
            <a:endParaRPr lang="en-US" sz="175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2310289"/>
            <a:ext cx="7219950"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Tổng kết và Lời Khuyên</a:t>
            </a:r>
            <a:endParaRPr lang="en-US" sz="4450" dirty="0"/>
          </a:p>
        </p:txBody>
      </p:sp>
      <p:sp>
        <p:nvSpPr>
          <p:cNvPr id="4" name="Shape 1"/>
          <p:cNvSpPr/>
          <p:nvPr/>
        </p:nvSpPr>
        <p:spPr>
          <a:xfrm>
            <a:off x="6280190" y="3614380"/>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6464141" y="3699391"/>
            <a:ext cx="142280"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6" name="Text 3"/>
          <p:cNvSpPr/>
          <p:nvPr/>
        </p:nvSpPr>
        <p:spPr>
          <a:xfrm>
            <a:off x="7017306" y="361438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Tổng Kết</a:t>
            </a:r>
            <a:endParaRPr lang="en-US" sz="2200" dirty="0"/>
          </a:p>
        </p:txBody>
      </p:sp>
      <p:sp>
        <p:nvSpPr>
          <p:cNvPr id="7" name="Text 4"/>
          <p:cNvSpPr/>
          <p:nvPr/>
        </p:nvSpPr>
        <p:spPr>
          <a:xfrm>
            <a:off x="7017306" y="410479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List là một công cụ mạnh mẽ và linh hoạt trong Python, cho phép lưu trữ và thao tác dữ liệu theo thứ tự.</a:t>
            </a:r>
            <a:endParaRPr lang="en-US" sz="1750" dirty="0"/>
          </a:p>
        </p:txBody>
      </p:sp>
      <p:sp>
        <p:nvSpPr>
          <p:cNvPr id="8" name="Shape 5"/>
          <p:cNvSpPr/>
          <p:nvPr/>
        </p:nvSpPr>
        <p:spPr>
          <a:xfrm>
            <a:off x="10171867" y="3614380"/>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6"/>
          <p:cNvSpPr/>
          <p:nvPr/>
        </p:nvSpPr>
        <p:spPr>
          <a:xfrm>
            <a:off x="10323552" y="3699391"/>
            <a:ext cx="206931"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0" name="Text 7"/>
          <p:cNvSpPr/>
          <p:nvPr/>
        </p:nvSpPr>
        <p:spPr>
          <a:xfrm>
            <a:off x="10908983" y="361438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Lời Khuyên</a:t>
            </a:r>
            <a:endParaRPr lang="en-US" sz="2200" dirty="0"/>
          </a:p>
        </p:txBody>
      </p:sp>
      <p:sp>
        <p:nvSpPr>
          <p:cNvPr id="11" name="Text 8"/>
          <p:cNvSpPr/>
          <p:nvPr/>
        </p:nvSpPr>
        <p:spPr>
          <a:xfrm>
            <a:off x="10908983" y="410479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Tận dụng tối đa các phương thức và tính năng của List để tối ưu hóa code và xử lý dữ liệu hiệu quả.</a:t>
            </a:r>
            <a:endParaRPr lang="en-US" sz="175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2585204"/>
            <a:ext cx="7556421" cy="978218"/>
          </a:xfrm>
          <a:prstGeom prst="rect">
            <a:avLst/>
          </a:prstGeom>
          <a:noFill/>
          <a:ln/>
        </p:spPr>
        <p:txBody>
          <a:bodyPr wrap="none" lIns="0" tIns="0" rIns="0" bIns="0" rtlCol="0" anchor="t"/>
          <a:lstStyle/>
          <a:p>
            <a:pPr marL="0" indent="0">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TUPLE</a:t>
            </a:r>
            <a:endParaRPr lang="en-US" sz="6150" dirty="0"/>
          </a:p>
        </p:txBody>
      </p:sp>
      <p:sp>
        <p:nvSpPr>
          <p:cNvPr id="4" name="Text 1"/>
          <p:cNvSpPr/>
          <p:nvPr/>
        </p:nvSpPr>
        <p:spPr>
          <a:xfrm>
            <a:off x="793790" y="390358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là một cấu trúc dữ liệu quan trọng trong Python. Nó cho phép lưu trữ nhiều giá trị trong một biến duy nhất. Tuple có nhiều ưu điểm và ứng dụng đa dạng trong lập trình Python.</a:t>
            </a:r>
            <a:endParaRPr lang="en-US" sz="1750" dirty="0"/>
          </a:p>
        </p:txBody>
      </p:sp>
      <p:sp>
        <p:nvSpPr>
          <p:cNvPr id="5" name="Shape 2"/>
          <p:cNvSpPr/>
          <p:nvPr/>
        </p:nvSpPr>
        <p:spPr>
          <a:xfrm>
            <a:off x="793790" y="5264348"/>
            <a:ext cx="362903" cy="362903"/>
          </a:xfrm>
          <a:prstGeom prst="roundRect">
            <a:avLst>
              <a:gd name="adj" fmla="val 25194296"/>
            </a:avLst>
          </a:prstGeom>
          <a:noFill/>
          <a:ln w="7620">
            <a:solidFill>
              <a:srgbClr val="FFFFFF"/>
            </a:solidFill>
            <a:prstDash val="solid"/>
          </a:ln>
        </p:spPr>
      </p:sp>
    </p:spTree>
    <p:extLst>
      <p:ext uri="{BB962C8B-B14F-4D97-AF65-F5344CB8AC3E}">
        <p14:creationId xmlns:p14="http://schemas.microsoft.com/office/powerpoint/2010/main" val="351984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107453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Tuple là gì trong Python?</a:t>
            </a:r>
            <a:endParaRPr lang="en-US" sz="4450" dirty="0"/>
          </a:p>
        </p:txBody>
      </p:sp>
      <p:sp>
        <p:nvSpPr>
          <p:cNvPr id="4" name="Shape 1"/>
          <p:cNvSpPr/>
          <p:nvPr/>
        </p:nvSpPr>
        <p:spPr>
          <a:xfrm>
            <a:off x="793790" y="2832259"/>
            <a:ext cx="3664863" cy="2410897"/>
          </a:xfrm>
          <a:prstGeom prst="roundRect">
            <a:avLst>
              <a:gd name="adj" fmla="val 379"/>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1028224" y="306669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Định nghĩa</a:t>
            </a:r>
            <a:endParaRPr lang="en-US" sz="2200" dirty="0"/>
          </a:p>
        </p:txBody>
      </p:sp>
      <p:sp>
        <p:nvSpPr>
          <p:cNvPr id="6" name="Text 3"/>
          <p:cNvSpPr/>
          <p:nvPr/>
        </p:nvSpPr>
        <p:spPr>
          <a:xfrm>
            <a:off x="1028224" y="3557111"/>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là một chuỗi các phần tử có thứ tự, được phân tách bằng dấu phẩy và đặt trong dấu ngoặc tròn ().</a:t>
            </a:r>
            <a:endParaRPr lang="en-US" sz="1750" dirty="0"/>
          </a:p>
        </p:txBody>
      </p:sp>
      <p:sp>
        <p:nvSpPr>
          <p:cNvPr id="7" name="Shape 4"/>
          <p:cNvSpPr/>
          <p:nvPr/>
        </p:nvSpPr>
        <p:spPr>
          <a:xfrm>
            <a:off x="4685467" y="2832259"/>
            <a:ext cx="3664863" cy="2410897"/>
          </a:xfrm>
          <a:prstGeom prst="roundRect">
            <a:avLst>
              <a:gd name="adj" fmla="val 379"/>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8" name="Text 5"/>
          <p:cNvSpPr/>
          <p:nvPr/>
        </p:nvSpPr>
        <p:spPr>
          <a:xfrm>
            <a:off x="4919901" y="306669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Bất biến</a:t>
            </a:r>
            <a:endParaRPr lang="en-US" sz="2200" dirty="0"/>
          </a:p>
        </p:txBody>
      </p:sp>
      <p:sp>
        <p:nvSpPr>
          <p:cNvPr id="9" name="Text 6"/>
          <p:cNvSpPr/>
          <p:nvPr/>
        </p:nvSpPr>
        <p:spPr>
          <a:xfrm>
            <a:off x="4919901" y="3557111"/>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là bất biến, nghĩa là không thể thay đổi sau khi tạo. Điều này đảm bảo tính toàn vẹn dữ liệu.</a:t>
            </a:r>
            <a:endParaRPr lang="en-US" sz="1750" dirty="0"/>
          </a:p>
        </p:txBody>
      </p:sp>
      <p:sp>
        <p:nvSpPr>
          <p:cNvPr id="10" name="Shape 7"/>
          <p:cNvSpPr/>
          <p:nvPr/>
        </p:nvSpPr>
        <p:spPr>
          <a:xfrm>
            <a:off x="793790" y="5469969"/>
            <a:ext cx="7556421" cy="1685092"/>
          </a:xfrm>
          <a:prstGeom prst="roundRect">
            <a:avLst>
              <a:gd name="adj" fmla="val 54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1" name="Text 8"/>
          <p:cNvSpPr/>
          <p:nvPr/>
        </p:nvSpPr>
        <p:spPr>
          <a:xfrm>
            <a:off x="1028224" y="5704403"/>
            <a:ext cx="3193018"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Đa dạng kiểu dữ liệu</a:t>
            </a:r>
            <a:endParaRPr lang="en-US" sz="2200" dirty="0"/>
          </a:p>
        </p:txBody>
      </p:sp>
      <p:sp>
        <p:nvSpPr>
          <p:cNvPr id="12" name="Text 9"/>
          <p:cNvSpPr/>
          <p:nvPr/>
        </p:nvSpPr>
        <p:spPr>
          <a:xfrm>
            <a:off x="1028224" y="6194822"/>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có thể chứa các phần tử thuộc nhiều kiểu dữ liệu khác nhau như số, chuỗi, list, tuple khác.</a:t>
            </a:r>
            <a:endParaRPr lang="en-US" sz="1750" dirty="0"/>
          </a:p>
        </p:txBody>
      </p:sp>
    </p:spTree>
    <p:extLst>
      <p:ext uri="{BB962C8B-B14F-4D97-AF65-F5344CB8AC3E}">
        <p14:creationId xmlns:p14="http://schemas.microsoft.com/office/powerpoint/2010/main" val="1038900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Những ưu điểm của Tuple</a:t>
            </a:r>
            <a:endParaRPr lang="en-US" sz="4450" dirty="0"/>
          </a:p>
        </p:txBody>
      </p:sp>
      <p:sp>
        <p:nvSpPr>
          <p:cNvPr id="4" name="Shape 1"/>
          <p:cNvSpPr/>
          <p:nvPr/>
        </p:nvSpPr>
        <p:spPr>
          <a:xfrm>
            <a:off x="6280190" y="3119676"/>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6464141" y="3204686"/>
            <a:ext cx="142280"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6" name="Text 3"/>
          <p:cNvSpPr/>
          <p:nvPr/>
        </p:nvSpPr>
        <p:spPr>
          <a:xfrm>
            <a:off x="7017306" y="311967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Hiệu suất cao</a:t>
            </a:r>
            <a:endParaRPr lang="en-US" sz="2200" dirty="0"/>
          </a:p>
        </p:txBody>
      </p:sp>
      <p:sp>
        <p:nvSpPr>
          <p:cNvPr id="7" name="Text 4"/>
          <p:cNvSpPr/>
          <p:nvPr/>
        </p:nvSpPr>
        <p:spPr>
          <a:xfrm>
            <a:off x="7017306" y="361009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có hiệu suất cao hơn list vì chúng là bất biến và có kích thước cố định.</a:t>
            </a:r>
            <a:endParaRPr lang="en-US" sz="1750" dirty="0"/>
          </a:p>
        </p:txBody>
      </p:sp>
      <p:sp>
        <p:nvSpPr>
          <p:cNvPr id="8" name="Shape 5"/>
          <p:cNvSpPr/>
          <p:nvPr/>
        </p:nvSpPr>
        <p:spPr>
          <a:xfrm>
            <a:off x="10171867" y="3119676"/>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6"/>
          <p:cNvSpPr/>
          <p:nvPr/>
        </p:nvSpPr>
        <p:spPr>
          <a:xfrm>
            <a:off x="10323552" y="3204686"/>
            <a:ext cx="206931"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0" name="Text 7"/>
          <p:cNvSpPr/>
          <p:nvPr/>
        </p:nvSpPr>
        <p:spPr>
          <a:xfrm>
            <a:off x="10908983" y="311967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An toàn dữ liệu</a:t>
            </a:r>
            <a:endParaRPr lang="en-US" sz="2200" dirty="0"/>
          </a:p>
        </p:txBody>
      </p:sp>
      <p:sp>
        <p:nvSpPr>
          <p:cNvPr id="11" name="Text 8"/>
          <p:cNvSpPr/>
          <p:nvPr/>
        </p:nvSpPr>
        <p:spPr>
          <a:xfrm>
            <a:off x="10908983" y="3610094"/>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Tính bất biến của tuple bảo vệ dữ liệu khỏi sự thay đổi không mong muốn.</a:t>
            </a:r>
            <a:endParaRPr lang="en-US" sz="1750" dirty="0"/>
          </a:p>
        </p:txBody>
      </p:sp>
      <p:sp>
        <p:nvSpPr>
          <p:cNvPr id="12" name="Shape 9"/>
          <p:cNvSpPr/>
          <p:nvPr/>
        </p:nvSpPr>
        <p:spPr>
          <a:xfrm>
            <a:off x="6280190" y="5543669"/>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3" name="Text 10"/>
          <p:cNvSpPr/>
          <p:nvPr/>
        </p:nvSpPr>
        <p:spPr>
          <a:xfrm>
            <a:off x="6430804" y="5628680"/>
            <a:ext cx="208955"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
        <p:nvSpPr>
          <p:cNvPr id="14" name="Text 11"/>
          <p:cNvSpPr/>
          <p:nvPr/>
        </p:nvSpPr>
        <p:spPr>
          <a:xfrm>
            <a:off x="7017306" y="554366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Sử dụng làm khóa</a:t>
            </a:r>
            <a:endParaRPr lang="en-US" sz="2200" dirty="0"/>
          </a:p>
        </p:txBody>
      </p:sp>
      <p:sp>
        <p:nvSpPr>
          <p:cNvPr id="15" name="Text 12"/>
          <p:cNvSpPr/>
          <p:nvPr/>
        </p:nvSpPr>
        <p:spPr>
          <a:xfrm>
            <a:off x="7017306" y="603408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có thể được sử dụng làm khóa trong dictionary vì chúng là bất biến.</a:t>
            </a:r>
            <a:endParaRPr lang="en-US" sz="1750" dirty="0"/>
          </a:p>
        </p:txBody>
      </p:sp>
      <p:sp>
        <p:nvSpPr>
          <p:cNvPr id="16" name="Shape 13"/>
          <p:cNvSpPr/>
          <p:nvPr/>
        </p:nvSpPr>
        <p:spPr>
          <a:xfrm>
            <a:off x="10171867" y="5543669"/>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7" name="Text 14"/>
          <p:cNvSpPr/>
          <p:nvPr/>
        </p:nvSpPr>
        <p:spPr>
          <a:xfrm>
            <a:off x="10305812" y="5628680"/>
            <a:ext cx="242292"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4</a:t>
            </a:r>
            <a:endParaRPr lang="en-US" sz="2650" dirty="0"/>
          </a:p>
        </p:txBody>
      </p:sp>
      <p:sp>
        <p:nvSpPr>
          <p:cNvPr id="18" name="Text 15"/>
          <p:cNvSpPr/>
          <p:nvPr/>
        </p:nvSpPr>
        <p:spPr>
          <a:xfrm>
            <a:off x="10908983" y="554366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Đóng gói dữ liệu</a:t>
            </a:r>
            <a:endParaRPr lang="en-US" sz="2200" dirty="0"/>
          </a:p>
        </p:txBody>
      </p:sp>
      <p:sp>
        <p:nvSpPr>
          <p:cNvPr id="19" name="Text 16"/>
          <p:cNvSpPr/>
          <p:nvPr/>
        </p:nvSpPr>
        <p:spPr>
          <a:xfrm>
            <a:off x="10908983" y="603408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là cách hiệu quả để đóng gói và truyền nhiều giá trị như một đơn vị.</a:t>
            </a:r>
            <a:endParaRPr lang="en-US" sz="1750" dirty="0"/>
          </a:p>
        </p:txBody>
      </p:sp>
    </p:spTree>
    <p:extLst>
      <p:ext uri="{BB962C8B-B14F-4D97-AF65-F5344CB8AC3E}">
        <p14:creationId xmlns:p14="http://schemas.microsoft.com/office/powerpoint/2010/main" val="3330634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305169"/>
          </a:xfrm>
          <a:prstGeom prst="rect">
            <a:avLst/>
          </a:prstGeom>
        </p:spPr>
      </p:pic>
      <p:sp>
        <p:nvSpPr>
          <p:cNvPr id="3" name="Text 0"/>
          <p:cNvSpPr/>
          <p:nvPr/>
        </p:nvSpPr>
        <p:spPr>
          <a:xfrm>
            <a:off x="645438" y="2812494"/>
            <a:ext cx="4889540" cy="576263"/>
          </a:xfrm>
          <a:prstGeom prst="rect">
            <a:avLst/>
          </a:prstGeom>
          <a:noFill/>
          <a:ln/>
        </p:spPr>
        <p:txBody>
          <a:bodyPr wrap="none" lIns="0" tIns="0" rIns="0" bIns="0" rtlCol="0" anchor="t"/>
          <a:lstStyle/>
          <a:p>
            <a:pPr marL="0" indent="0">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Cách tạo một Tuple</a:t>
            </a:r>
            <a:endParaRPr lang="en-US" sz="3600" dirty="0"/>
          </a:p>
        </p:txBody>
      </p:sp>
      <p:sp>
        <p:nvSpPr>
          <p:cNvPr id="4" name="Shape 1"/>
          <p:cNvSpPr/>
          <p:nvPr/>
        </p:nvSpPr>
        <p:spPr>
          <a:xfrm>
            <a:off x="7303770" y="3665339"/>
            <a:ext cx="22860" cy="4056936"/>
          </a:xfrm>
          <a:prstGeom prst="roundRect">
            <a:avLst>
              <a:gd name="adj" fmla="val 40000"/>
            </a:avLst>
          </a:prstGeom>
          <a:solidFill>
            <a:srgbClr val="000000">
              <a:alpha val="8000"/>
            </a:srgbClr>
          </a:solidFill>
          <a:ln/>
        </p:spPr>
      </p:sp>
      <p:sp>
        <p:nvSpPr>
          <p:cNvPr id="5" name="Shape 2"/>
          <p:cNvSpPr/>
          <p:nvPr/>
        </p:nvSpPr>
        <p:spPr>
          <a:xfrm>
            <a:off x="6485156" y="4068723"/>
            <a:ext cx="645438" cy="22860"/>
          </a:xfrm>
          <a:prstGeom prst="roundRect">
            <a:avLst>
              <a:gd name="adj" fmla="val 40000"/>
            </a:avLst>
          </a:prstGeom>
          <a:solidFill>
            <a:srgbClr val="151617"/>
          </a:solidFill>
          <a:ln/>
        </p:spPr>
      </p:sp>
      <p:sp>
        <p:nvSpPr>
          <p:cNvPr id="6" name="Shape 3"/>
          <p:cNvSpPr/>
          <p:nvPr/>
        </p:nvSpPr>
        <p:spPr>
          <a:xfrm>
            <a:off x="7107734" y="3872746"/>
            <a:ext cx="414933" cy="414933"/>
          </a:xfrm>
          <a:prstGeom prst="roundRect">
            <a:avLst>
              <a:gd name="adj" fmla="val 2204"/>
            </a:avLst>
          </a:prstGeom>
          <a:solidFill>
            <a:srgbClr val="F8ECE4"/>
          </a:solidFill>
          <a:ln w="7620">
            <a:solidFill>
              <a:srgbClr val="151617"/>
            </a:solidFill>
            <a:prstDash val="solid"/>
          </a:ln>
          <a:effectLst>
            <a:outerShdw dist="16510" dir="2700000" algn="bl" rotWithShape="0">
              <a:srgbClr val="151617">
                <a:alpha val="100000"/>
              </a:srgbClr>
            </a:outerShdw>
          </a:effectLst>
        </p:spPr>
      </p:sp>
      <p:sp>
        <p:nvSpPr>
          <p:cNvPr id="7" name="Text 4"/>
          <p:cNvSpPr/>
          <p:nvPr/>
        </p:nvSpPr>
        <p:spPr>
          <a:xfrm>
            <a:off x="7257276" y="3941921"/>
            <a:ext cx="115729" cy="276582"/>
          </a:xfrm>
          <a:prstGeom prst="rect">
            <a:avLst/>
          </a:prstGeom>
          <a:noFill/>
          <a:ln/>
        </p:spPr>
        <p:txBody>
          <a:bodyPr wrap="none" lIns="0" tIns="0" rIns="0" bIns="0" rtlCol="0" anchor="t"/>
          <a:lstStyle/>
          <a:p>
            <a:pPr marL="0" indent="0" algn="ctr">
              <a:lnSpc>
                <a:spcPts val="2150"/>
              </a:lnSpc>
              <a:buNone/>
            </a:pPr>
            <a:r>
              <a:rPr lang="en-US" sz="2150" b="1" dirty="0">
                <a:solidFill>
                  <a:srgbClr val="151617"/>
                </a:solidFill>
                <a:latin typeface="Montserrat Black" pitchFamily="34" charset="0"/>
                <a:ea typeface="Montserrat Black" pitchFamily="34" charset="-122"/>
                <a:cs typeface="Montserrat Black" pitchFamily="34" charset="-120"/>
              </a:rPr>
              <a:t>1</a:t>
            </a:r>
            <a:endParaRPr lang="en-US" sz="2150" dirty="0"/>
          </a:p>
        </p:txBody>
      </p:sp>
      <p:sp>
        <p:nvSpPr>
          <p:cNvPr id="8" name="Text 5"/>
          <p:cNvSpPr/>
          <p:nvPr/>
        </p:nvSpPr>
        <p:spPr>
          <a:xfrm>
            <a:off x="3284815" y="3849648"/>
            <a:ext cx="3016210" cy="288131"/>
          </a:xfrm>
          <a:prstGeom prst="rect">
            <a:avLst/>
          </a:prstGeom>
          <a:noFill/>
          <a:ln/>
        </p:spPr>
        <p:txBody>
          <a:bodyPr wrap="none" lIns="0" tIns="0" rIns="0" bIns="0" rtlCol="0" anchor="t"/>
          <a:lstStyle/>
          <a:p>
            <a:pPr marL="0" indent="0" algn="r">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Sử dụng dấu ngoặc tròn</a:t>
            </a:r>
            <a:endParaRPr lang="en-US" sz="1800" dirty="0"/>
          </a:p>
        </p:txBody>
      </p:sp>
      <p:sp>
        <p:nvSpPr>
          <p:cNvPr id="9" name="Text 6"/>
          <p:cNvSpPr/>
          <p:nvPr/>
        </p:nvSpPr>
        <p:spPr>
          <a:xfrm>
            <a:off x="645438" y="4248388"/>
            <a:ext cx="5655588" cy="295037"/>
          </a:xfrm>
          <a:prstGeom prst="rect">
            <a:avLst/>
          </a:prstGeom>
          <a:noFill/>
          <a:ln/>
        </p:spPr>
        <p:txBody>
          <a:bodyPr wrap="none" lIns="0" tIns="0" rIns="0" bIns="0" rtlCol="0" anchor="t"/>
          <a:lstStyle/>
          <a:p>
            <a:pPr marL="0" indent="0" algn="r">
              <a:lnSpc>
                <a:spcPts val="2300"/>
              </a:lnSpc>
              <a:buNone/>
            </a:pPr>
            <a:r>
              <a:rPr lang="en-US" sz="1450" dirty="0">
                <a:solidFill>
                  <a:srgbClr val="151617"/>
                </a:solidFill>
                <a:latin typeface="Inconsolata" pitchFamily="34" charset="0"/>
                <a:ea typeface="Inconsolata" pitchFamily="34" charset="-122"/>
                <a:cs typeface="Inconsolata" pitchFamily="34" charset="-120"/>
              </a:rPr>
              <a:t>my_tuple = (1, 2, 3). Đây là cách phổ biến nhất để tạo tuple.</a:t>
            </a:r>
            <a:endParaRPr lang="en-US" sz="1450" dirty="0"/>
          </a:p>
        </p:txBody>
      </p:sp>
      <p:sp>
        <p:nvSpPr>
          <p:cNvPr id="10" name="Shape 7"/>
          <p:cNvSpPr/>
          <p:nvPr/>
        </p:nvSpPr>
        <p:spPr>
          <a:xfrm>
            <a:off x="7499806" y="4990624"/>
            <a:ext cx="645438" cy="22860"/>
          </a:xfrm>
          <a:prstGeom prst="roundRect">
            <a:avLst>
              <a:gd name="adj" fmla="val 40000"/>
            </a:avLst>
          </a:prstGeom>
          <a:solidFill>
            <a:srgbClr val="151617"/>
          </a:solidFill>
          <a:ln/>
        </p:spPr>
      </p:sp>
      <p:sp>
        <p:nvSpPr>
          <p:cNvPr id="11" name="Shape 8"/>
          <p:cNvSpPr/>
          <p:nvPr/>
        </p:nvSpPr>
        <p:spPr>
          <a:xfrm>
            <a:off x="7107734" y="4794647"/>
            <a:ext cx="414933" cy="414933"/>
          </a:xfrm>
          <a:prstGeom prst="roundRect">
            <a:avLst>
              <a:gd name="adj" fmla="val 2204"/>
            </a:avLst>
          </a:prstGeom>
          <a:solidFill>
            <a:srgbClr val="F8ECE4"/>
          </a:solidFill>
          <a:ln w="7620">
            <a:solidFill>
              <a:srgbClr val="151617"/>
            </a:solidFill>
            <a:prstDash val="solid"/>
          </a:ln>
          <a:effectLst>
            <a:outerShdw dist="16510" dir="2700000" algn="bl" rotWithShape="0">
              <a:srgbClr val="151617">
                <a:alpha val="100000"/>
              </a:srgbClr>
            </a:outerShdw>
          </a:effectLst>
        </p:spPr>
      </p:sp>
      <p:sp>
        <p:nvSpPr>
          <p:cNvPr id="12" name="Text 9"/>
          <p:cNvSpPr/>
          <p:nvPr/>
        </p:nvSpPr>
        <p:spPr>
          <a:xfrm>
            <a:off x="7231082" y="4863822"/>
            <a:ext cx="168235" cy="276582"/>
          </a:xfrm>
          <a:prstGeom prst="rect">
            <a:avLst/>
          </a:prstGeom>
          <a:noFill/>
          <a:ln/>
        </p:spPr>
        <p:txBody>
          <a:bodyPr wrap="none" lIns="0" tIns="0" rIns="0" bIns="0" rtlCol="0" anchor="t"/>
          <a:lstStyle/>
          <a:p>
            <a:pPr marL="0" indent="0" algn="ctr">
              <a:lnSpc>
                <a:spcPts val="2150"/>
              </a:lnSpc>
              <a:buNone/>
            </a:pPr>
            <a:r>
              <a:rPr lang="en-US" sz="2150" b="1" dirty="0">
                <a:solidFill>
                  <a:srgbClr val="151617"/>
                </a:solidFill>
                <a:latin typeface="Montserrat Black" pitchFamily="34" charset="0"/>
                <a:ea typeface="Montserrat Black" pitchFamily="34" charset="-122"/>
                <a:cs typeface="Montserrat Black" pitchFamily="34" charset="-120"/>
              </a:rPr>
              <a:t>2</a:t>
            </a:r>
            <a:endParaRPr lang="en-US" sz="2150" dirty="0"/>
          </a:p>
        </p:txBody>
      </p:sp>
      <p:sp>
        <p:nvSpPr>
          <p:cNvPr id="13" name="Text 10"/>
          <p:cNvSpPr/>
          <p:nvPr/>
        </p:nvSpPr>
        <p:spPr>
          <a:xfrm>
            <a:off x="8329374" y="4771549"/>
            <a:ext cx="2726293" cy="288131"/>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Không cần dấu ngoặc</a:t>
            </a:r>
            <a:endParaRPr lang="en-US" sz="1800" dirty="0"/>
          </a:p>
        </p:txBody>
      </p:sp>
      <p:sp>
        <p:nvSpPr>
          <p:cNvPr id="14" name="Text 11"/>
          <p:cNvSpPr/>
          <p:nvPr/>
        </p:nvSpPr>
        <p:spPr>
          <a:xfrm>
            <a:off x="8329374" y="5170289"/>
            <a:ext cx="5655588" cy="590074"/>
          </a:xfrm>
          <a:prstGeom prst="rect">
            <a:avLst/>
          </a:prstGeom>
          <a:noFill/>
          <a:ln/>
        </p:spPr>
        <p:txBody>
          <a:bodyPr wrap="square" lIns="0" tIns="0" rIns="0" bIns="0" rtlCol="0" anchor="t"/>
          <a:lstStyle/>
          <a:p>
            <a:pPr marL="0" indent="0" algn="l">
              <a:lnSpc>
                <a:spcPts val="2300"/>
              </a:lnSpc>
              <a:buNone/>
            </a:pPr>
            <a:r>
              <a:rPr lang="en-US" sz="1450" dirty="0">
                <a:solidFill>
                  <a:srgbClr val="151617"/>
                </a:solidFill>
                <a:latin typeface="Inconsolata" pitchFamily="34" charset="0"/>
                <a:ea typeface="Inconsolata" pitchFamily="34" charset="-122"/>
                <a:cs typeface="Inconsolata" pitchFamily="34" charset="-120"/>
              </a:rPr>
              <a:t>my_tuple = 1, 2, 3. Python tự động nhận diện đây là một tuple.</a:t>
            </a:r>
            <a:endParaRPr lang="en-US" sz="1450" dirty="0"/>
          </a:p>
        </p:txBody>
      </p:sp>
      <p:sp>
        <p:nvSpPr>
          <p:cNvPr id="15" name="Shape 12"/>
          <p:cNvSpPr/>
          <p:nvPr/>
        </p:nvSpPr>
        <p:spPr>
          <a:xfrm>
            <a:off x="6485156" y="5820370"/>
            <a:ext cx="645438" cy="22860"/>
          </a:xfrm>
          <a:prstGeom prst="roundRect">
            <a:avLst>
              <a:gd name="adj" fmla="val 40000"/>
            </a:avLst>
          </a:prstGeom>
          <a:solidFill>
            <a:srgbClr val="151617"/>
          </a:solidFill>
          <a:ln/>
        </p:spPr>
      </p:sp>
      <p:sp>
        <p:nvSpPr>
          <p:cNvPr id="16" name="Shape 13"/>
          <p:cNvSpPr/>
          <p:nvPr/>
        </p:nvSpPr>
        <p:spPr>
          <a:xfrm>
            <a:off x="7107734" y="5624393"/>
            <a:ext cx="414933" cy="414933"/>
          </a:xfrm>
          <a:prstGeom prst="roundRect">
            <a:avLst>
              <a:gd name="adj" fmla="val 2204"/>
            </a:avLst>
          </a:prstGeom>
          <a:solidFill>
            <a:srgbClr val="F8ECE4"/>
          </a:solidFill>
          <a:ln w="7620">
            <a:solidFill>
              <a:srgbClr val="151617"/>
            </a:solidFill>
            <a:prstDash val="solid"/>
          </a:ln>
          <a:effectLst>
            <a:outerShdw dist="16510" dir="2700000" algn="bl" rotWithShape="0">
              <a:srgbClr val="151617">
                <a:alpha val="100000"/>
              </a:srgbClr>
            </a:outerShdw>
          </a:effectLst>
        </p:spPr>
      </p:sp>
      <p:sp>
        <p:nvSpPr>
          <p:cNvPr id="17" name="Text 14"/>
          <p:cNvSpPr/>
          <p:nvPr/>
        </p:nvSpPr>
        <p:spPr>
          <a:xfrm>
            <a:off x="7230249" y="5693569"/>
            <a:ext cx="169902" cy="276582"/>
          </a:xfrm>
          <a:prstGeom prst="rect">
            <a:avLst/>
          </a:prstGeom>
          <a:noFill/>
          <a:ln/>
        </p:spPr>
        <p:txBody>
          <a:bodyPr wrap="none" lIns="0" tIns="0" rIns="0" bIns="0" rtlCol="0" anchor="t"/>
          <a:lstStyle/>
          <a:p>
            <a:pPr marL="0" indent="0" algn="ctr">
              <a:lnSpc>
                <a:spcPts val="2150"/>
              </a:lnSpc>
              <a:buNone/>
            </a:pPr>
            <a:r>
              <a:rPr lang="en-US" sz="2150" b="1" dirty="0">
                <a:solidFill>
                  <a:srgbClr val="151617"/>
                </a:solidFill>
                <a:latin typeface="Montserrat Black" pitchFamily="34" charset="0"/>
                <a:ea typeface="Montserrat Black" pitchFamily="34" charset="-122"/>
                <a:cs typeface="Montserrat Black" pitchFamily="34" charset="-120"/>
              </a:rPr>
              <a:t>3</a:t>
            </a:r>
            <a:endParaRPr lang="en-US" sz="2150" dirty="0"/>
          </a:p>
        </p:txBody>
      </p:sp>
      <p:sp>
        <p:nvSpPr>
          <p:cNvPr id="18" name="Text 15"/>
          <p:cNvSpPr/>
          <p:nvPr/>
        </p:nvSpPr>
        <p:spPr>
          <a:xfrm>
            <a:off x="3995857" y="5601295"/>
            <a:ext cx="2305169" cy="288131"/>
          </a:xfrm>
          <a:prstGeom prst="rect">
            <a:avLst/>
          </a:prstGeom>
          <a:noFill/>
          <a:ln/>
        </p:spPr>
        <p:txBody>
          <a:bodyPr wrap="none" lIns="0" tIns="0" rIns="0" bIns="0" rtlCol="0" anchor="t"/>
          <a:lstStyle/>
          <a:p>
            <a:pPr marL="0" indent="0" algn="r">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Tuple rỗng</a:t>
            </a:r>
            <a:endParaRPr lang="en-US" sz="1800" dirty="0"/>
          </a:p>
        </p:txBody>
      </p:sp>
      <p:sp>
        <p:nvSpPr>
          <p:cNvPr id="19" name="Text 16"/>
          <p:cNvSpPr/>
          <p:nvPr/>
        </p:nvSpPr>
        <p:spPr>
          <a:xfrm>
            <a:off x="645438" y="6000036"/>
            <a:ext cx="5655588" cy="295037"/>
          </a:xfrm>
          <a:prstGeom prst="rect">
            <a:avLst/>
          </a:prstGeom>
          <a:noFill/>
          <a:ln/>
        </p:spPr>
        <p:txBody>
          <a:bodyPr wrap="none" lIns="0" tIns="0" rIns="0" bIns="0" rtlCol="0" anchor="t"/>
          <a:lstStyle/>
          <a:p>
            <a:pPr marL="0" indent="0" algn="r">
              <a:lnSpc>
                <a:spcPts val="2300"/>
              </a:lnSpc>
              <a:buNone/>
            </a:pPr>
            <a:r>
              <a:rPr lang="en-US" sz="1450" dirty="0">
                <a:solidFill>
                  <a:srgbClr val="151617"/>
                </a:solidFill>
                <a:latin typeface="Inconsolata" pitchFamily="34" charset="0"/>
                <a:ea typeface="Inconsolata" pitchFamily="34" charset="-122"/>
                <a:cs typeface="Inconsolata" pitchFamily="34" charset="-120"/>
              </a:rPr>
              <a:t>empty_tuple = (). Tạo một tuple không có phần tử nào.</a:t>
            </a:r>
            <a:endParaRPr lang="en-US" sz="1450" dirty="0"/>
          </a:p>
        </p:txBody>
      </p:sp>
      <p:sp>
        <p:nvSpPr>
          <p:cNvPr id="20" name="Shape 17"/>
          <p:cNvSpPr/>
          <p:nvPr/>
        </p:nvSpPr>
        <p:spPr>
          <a:xfrm>
            <a:off x="7499806" y="6650236"/>
            <a:ext cx="645438" cy="22860"/>
          </a:xfrm>
          <a:prstGeom prst="roundRect">
            <a:avLst>
              <a:gd name="adj" fmla="val 40000"/>
            </a:avLst>
          </a:prstGeom>
          <a:solidFill>
            <a:srgbClr val="151617"/>
          </a:solidFill>
          <a:ln/>
        </p:spPr>
      </p:sp>
      <p:sp>
        <p:nvSpPr>
          <p:cNvPr id="21" name="Shape 18"/>
          <p:cNvSpPr/>
          <p:nvPr/>
        </p:nvSpPr>
        <p:spPr>
          <a:xfrm>
            <a:off x="7107734" y="6454259"/>
            <a:ext cx="414933" cy="414933"/>
          </a:xfrm>
          <a:prstGeom prst="roundRect">
            <a:avLst>
              <a:gd name="adj" fmla="val 2204"/>
            </a:avLst>
          </a:prstGeom>
          <a:solidFill>
            <a:srgbClr val="F8ECE4"/>
          </a:solidFill>
          <a:ln w="7620">
            <a:solidFill>
              <a:srgbClr val="151617"/>
            </a:solidFill>
            <a:prstDash val="solid"/>
          </a:ln>
          <a:effectLst>
            <a:outerShdw dist="16510" dir="2700000" algn="bl" rotWithShape="0">
              <a:srgbClr val="151617">
                <a:alpha val="100000"/>
              </a:srgbClr>
            </a:outerShdw>
          </a:effectLst>
        </p:spPr>
      </p:sp>
      <p:sp>
        <p:nvSpPr>
          <p:cNvPr id="22" name="Text 19"/>
          <p:cNvSpPr/>
          <p:nvPr/>
        </p:nvSpPr>
        <p:spPr>
          <a:xfrm>
            <a:off x="7216676" y="6523434"/>
            <a:ext cx="196929" cy="276582"/>
          </a:xfrm>
          <a:prstGeom prst="rect">
            <a:avLst/>
          </a:prstGeom>
          <a:noFill/>
          <a:ln/>
        </p:spPr>
        <p:txBody>
          <a:bodyPr wrap="none" lIns="0" tIns="0" rIns="0" bIns="0" rtlCol="0" anchor="t"/>
          <a:lstStyle/>
          <a:p>
            <a:pPr marL="0" indent="0" algn="ctr">
              <a:lnSpc>
                <a:spcPts val="2150"/>
              </a:lnSpc>
              <a:buNone/>
            </a:pPr>
            <a:r>
              <a:rPr lang="en-US" sz="2150" b="1" dirty="0">
                <a:solidFill>
                  <a:srgbClr val="151617"/>
                </a:solidFill>
                <a:latin typeface="Montserrat Black" pitchFamily="34" charset="0"/>
                <a:ea typeface="Montserrat Black" pitchFamily="34" charset="-122"/>
                <a:cs typeface="Montserrat Black" pitchFamily="34" charset="-120"/>
              </a:rPr>
              <a:t>4</a:t>
            </a:r>
            <a:endParaRPr lang="en-US" sz="2150" dirty="0"/>
          </a:p>
        </p:txBody>
      </p:sp>
      <p:sp>
        <p:nvSpPr>
          <p:cNvPr id="23" name="Text 20"/>
          <p:cNvSpPr/>
          <p:nvPr/>
        </p:nvSpPr>
        <p:spPr>
          <a:xfrm>
            <a:off x="8329374" y="6431161"/>
            <a:ext cx="2312075" cy="288131"/>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Tuple một phần tử</a:t>
            </a:r>
            <a:endParaRPr lang="en-US" sz="1800" dirty="0"/>
          </a:p>
        </p:txBody>
      </p:sp>
      <p:sp>
        <p:nvSpPr>
          <p:cNvPr id="24" name="Text 21"/>
          <p:cNvSpPr/>
          <p:nvPr/>
        </p:nvSpPr>
        <p:spPr>
          <a:xfrm>
            <a:off x="8329374" y="6829901"/>
            <a:ext cx="5655588" cy="590074"/>
          </a:xfrm>
          <a:prstGeom prst="rect">
            <a:avLst/>
          </a:prstGeom>
          <a:noFill/>
          <a:ln/>
        </p:spPr>
        <p:txBody>
          <a:bodyPr wrap="square" lIns="0" tIns="0" rIns="0" bIns="0" rtlCol="0" anchor="t"/>
          <a:lstStyle/>
          <a:p>
            <a:pPr marL="0" indent="0" algn="l">
              <a:lnSpc>
                <a:spcPts val="2300"/>
              </a:lnSpc>
              <a:buNone/>
            </a:pPr>
            <a:r>
              <a:rPr lang="en-US" sz="1450" dirty="0">
                <a:solidFill>
                  <a:srgbClr val="151617"/>
                </a:solidFill>
                <a:latin typeface="Inconsolata" pitchFamily="34" charset="0"/>
                <a:ea typeface="Inconsolata" pitchFamily="34" charset="-122"/>
                <a:cs typeface="Inconsolata" pitchFamily="34" charset="-120"/>
              </a:rPr>
              <a:t>single_item_tuple = (1,). Lưu ý dấu phẩy sau phần tử duy nhất.</a:t>
            </a:r>
            <a:endParaRPr lang="en-US" sz="1450" dirty="0"/>
          </a:p>
        </p:txBody>
      </p:sp>
    </p:spTree>
    <p:extLst>
      <p:ext uri="{BB962C8B-B14F-4D97-AF65-F5344CB8AC3E}">
        <p14:creationId xmlns:p14="http://schemas.microsoft.com/office/powerpoint/2010/main" val="14881943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Truy cập, thay đổi, xóa các phần tử trong Tuple</a:t>
            </a:r>
            <a:endParaRPr lang="en-US" sz="4450" dirty="0"/>
          </a:p>
        </p:txBody>
      </p:sp>
      <p:sp>
        <p:nvSpPr>
          <p:cNvPr id="3" name="Text 1"/>
          <p:cNvSpPr/>
          <p:nvPr/>
        </p:nvSpPr>
        <p:spPr>
          <a:xfrm>
            <a:off x="793790" y="41700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Truy cập</a:t>
            </a:r>
            <a:endParaRPr lang="en-US" sz="2200" dirty="0"/>
          </a:p>
        </p:txBody>
      </p:sp>
      <p:sp>
        <p:nvSpPr>
          <p:cNvPr id="4" name="Text 2"/>
          <p:cNvSpPr/>
          <p:nvPr/>
        </p:nvSpPr>
        <p:spPr>
          <a:xfrm>
            <a:off x="793790" y="475118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Sử dụng chỉ số: my_tuple[0]. Cũng có thể dùng slicing: my_tuple[1:3].</a:t>
            </a:r>
            <a:endParaRPr lang="en-US" sz="1750" dirty="0"/>
          </a:p>
        </p:txBody>
      </p:sp>
      <p:sp>
        <p:nvSpPr>
          <p:cNvPr id="5" name="Text 3"/>
          <p:cNvSpPr/>
          <p:nvPr/>
        </p:nvSpPr>
        <p:spPr>
          <a:xfrm>
            <a:off x="5332928" y="41700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Thay đổi</a:t>
            </a:r>
            <a:endParaRPr lang="en-US" sz="2200" dirty="0"/>
          </a:p>
        </p:txBody>
      </p:sp>
      <p:sp>
        <p:nvSpPr>
          <p:cNvPr id="6" name="Text 4"/>
          <p:cNvSpPr/>
          <p:nvPr/>
        </p:nvSpPr>
        <p:spPr>
          <a:xfrm>
            <a:off x="5332928"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không thể thay đổi trực tiếp. Cần chuyển đổi sang list, sửa đổi, rồi chuyển lại thành tuple.</a:t>
            </a:r>
            <a:endParaRPr lang="en-US" sz="1750" dirty="0"/>
          </a:p>
        </p:txBody>
      </p:sp>
      <p:sp>
        <p:nvSpPr>
          <p:cNvPr id="7" name="Text 5"/>
          <p:cNvSpPr/>
          <p:nvPr/>
        </p:nvSpPr>
        <p:spPr>
          <a:xfrm>
            <a:off x="9872067" y="41700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Xóa</a:t>
            </a:r>
            <a:endParaRPr lang="en-US" sz="2200" dirty="0"/>
          </a:p>
        </p:txBody>
      </p:sp>
      <p:sp>
        <p:nvSpPr>
          <p:cNvPr id="8" name="Text 6"/>
          <p:cNvSpPr/>
          <p:nvPr/>
        </p:nvSpPr>
        <p:spPr>
          <a:xfrm>
            <a:off x="9872067"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Không thể xóa phần tử riêng lẻ. Chỉ có thể xóa toàn bộ tuple bằng lệnh del.</a:t>
            </a:r>
            <a:endParaRPr lang="en-US" sz="1750" dirty="0"/>
          </a:p>
        </p:txBody>
      </p:sp>
    </p:spTree>
    <p:extLst>
      <p:ext uri="{BB962C8B-B14F-4D97-AF65-F5344CB8AC3E}">
        <p14:creationId xmlns:p14="http://schemas.microsoft.com/office/powerpoint/2010/main" val="2717604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69520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Các phương thức trong Tuple</a:t>
            </a:r>
            <a:endParaRPr lang="en-US" sz="4450" dirty="0"/>
          </a:p>
        </p:txBody>
      </p:sp>
      <p:sp>
        <p:nvSpPr>
          <p:cNvPr id="4" name="Shape 1"/>
          <p:cNvSpPr/>
          <p:nvPr/>
        </p:nvSpPr>
        <p:spPr>
          <a:xfrm>
            <a:off x="6280190" y="2452926"/>
            <a:ext cx="7556421" cy="5081349"/>
          </a:xfrm>
          <a:prstGeom prst="roundRect">
            <a:avLst>
              <a:gd name="adj" fmla="val 180"/>
            </a:avLst>
          </a:prstGeom>
          <a:noFill/>
          <a:ln w="7620">
            <a:solidFill>
              <a:srgbClr val="000000">
                <a:alpha val="8000"/>
              </a:srgbClr>
            </a:solidFill>
            <a:prstDash val="solid"/>
          </a:ln>
        </p:spPr>
      </p:sp>
      <p:sp>
        <p:nvSpPr>
          <p:cNvPr id="5" name="Shape 2"/>
          <p:cNvSpPr/>
          <p:nvPr/>
        </p:nvSpPr>
        <p:spPr>
          <a:xfrm>
            <a:off x="6287810" y="2460546"/>
            <a:ext cx="7541181" cy="1013222"/>
          </a:xfrm>
          <a:prstGeom prst="rect">
            <a:avLst/>
          </a:prstGeom>
          <a:solidFill>
            <a:srgbClr val="FFFFFF">
              <a:alpha val="4000"/>
            </a:srgbClr>
          </a:solidFill>
          <a:ln/>
        </p:spPr>
      </p:sp>
      <p:sp>
        <p:nvSpPr>
          <p:cNvPr id="6" name="Text 3"/>
          <p:cNvSpPr/>
          <p:nvPr/>
        </p:nvSpPr>
        <p:spPr>
          <a:xfrm>
            <a:off x="6514624" y="2604254"/>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count()</a:t>
            </a:r>
            <a:endParaRPr lang="en-US" sz="1750" dirty="0"/>
          </a:p>
        </p:txBody>
      </p:sp>
      <p:sp>
        <p:nvSpPr>
          <p:cNvPr id="7" name="Text 4"/>
          <p:cNvSpPr/>
          <p:nvPr/>
        </p:nvSpPr>
        <p:spPr>
          <a:xfrm>
            <a:off x="10289024" y="2604254"/>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Đếm số lần xuất hiện của một phần tử trong tuple.</a:t>
            </a:r>
            <a:endParaRPr lang="en-US" sz="1750" dirty="0"/>
          </a:p>
        </p:txBody>
      </p:sp>
      <p:sp>
        <p:nvSpPr>
          <p:cNvPr id="8" name="Shape 5"/>
          <p:cNvSpPr/>
          <p:nvPr/>
        </p:nvSpPr>
        <p:spPr>
          <a:xfrm>
            <a:off x="6287810" y="3473767"/>
            <a:ext cx="7541181" cy="1013222"/>
          </a:xfrm>
          <a:prstGeom prst="rect">
            <a:avLst/>
          </a:prstGeom>
          <a:solidFill>
            <a:srgbClr val="000000">
              <a:alpha val="4000"/>
            </a:srgbClr>
          </a:solidFill>
          <a:ln/>
        </p:spPr>
      </p:sp>
      <p:sp>
        <p:nvSpPr>
          <p:cNvPr id="9" name="Text 6"/>
          <p:cNvSpPr/>
          <p:nvPr/>
        </p:nvSpPr>
        <p:spPr>
          <a:xfrm>
            <a:off x="6514624" y="361747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index()</a:t>
            </a:r>
            <a:endParaRPr lang="en-US" sz="1750" dirty="0"/>
          </a:p>
        </p:txBody>
      </p:sp>
      <p:sp>
        <p:nvSpPr>
          <p:cNvPr id="10" name="Text 7"/>
          <p:cNvSpPr/>
          <p:nvPr/>
        </p:nvSpPr>
        <p:spPr>
          <a:xfrm>
            <a:off x="10289024" y="3617476"/>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Trả về vị trí đầu tiên của phần tử được chỉ định.</a:t>
            </a:r>
            <a:endParaRPr lang="en-US" sz="1750" dirty="0"/>
          </a:p>
        </p:txBody>
      </p:sp>
      <p:sp>
        <p:nvSpPr>
          <p:cNvPr id="11" name="Shape 8"/>
          <p:cNvSpPr/>
          <p:nvPr/>
        </p:nvSpPr>
        <p:spPr>
          <a:xfrm>
            <a:off x="6287810" y="4486989"/>
            <a:ext cx="7541181" cy="1013222"/>
          </a:xfrm>
          <a:prstGeom prst="rect">
            <a:avLst/>
          </a:prstGeom>
          <a:solidFill>
            <a:srgbClr val="FFFFFF">
              <a:alpha val="4000"/>
            </a:srgbClr>
          </a:solidFill>
          <a:ln/>
        </p:spPr>
      </p:sp>
      <p:sp>
        <p:nvSpPr>
          <p:cNvPr id="12" name="Text 9"/>
          <p:cNvSpPr/>
          <p:nvPr/>
        </p:nvSpPr>
        <p:spPr>
          <a:xfrm>
            <a:off x="6514624" y="463069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len()</a:t>
            </a:r>
            <a:endParaRPr lang="en-US" sz="1750" dirty="0"/>
          </a:p>
        </p:txBody>
      </p:sp>
      <p:sp>
        <p:nvSpPr>
          <p:cNvPr id="13" name="Text 10"/>
          <p:cNvSpPr/>
          <p:nvPr/>
        </p:nvSpPr>
        <p:spPr>
          <a:xfrm>
            <a:off x="10289024" y="4630698"/>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Trả về số lượng phần tử trong tuple.</a:t>
            </a:r>
            <a:endParaRPr lang="en-US" sz="1750" dirty="0"/>
          </a:p>
        </p:txBody>
      </p:sp>
      <p:sp>
        <p:nvSpPr>
          <p:cNvPr id="14" name="Shape 11"/>
          <p:cNvSpPr/>
          <p:nvPr/>
        </p:nvSpPr>
        <p:spPr>
          <a:xfrm>
            <a:off x="6287810" y="5500211"/>
            <a:ext cx="7541181" cy="1013222"/>
          </a:xfrm>
          <a:prstGeom prst="rect">
            <a:avLst/>
          </a:prstGeom>
          <a:solidFill>
            <a:srgbClr val="000000">
              <a:alpha val="4000"/>
            </a:srgbClr>
          </a:solidFill>
          <a:ln/>
        </p:spPr>
      </p:sp>
      <p:sp>
        <p:nvSpPr>
          <p:cNvPr id="15" name="Text 12"/>
          <p:cNvSpPr/>
          <p:nvPr/>
        </p:nvSpPr>
        <p:spPr>
          <a:xfrm>
            <a:off x="6514624" y="564392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max()</a:t>
            </a:r>
            <a:endParaRPr lang="en-US" sz="1750" dirty="0"/>
          </a:p>
        </p:txBody>
      </p:sp>
      <p:sp>
        <p:nvSpPr>
          <p:cNvPr id="16" name="Text 13"/>
          <p:cNvSpPr/>
          <p:nvPr/>
        </p:nvSpPr>
        <p:spPr>
          <a:xfrm>
            <a:off x="10289024" y="5643920"/>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Trả về phần tử có giá trị lớn nhất.</a:t>
            </a:r>
            <a:endParaRPr lang="en-US" sz="1750" dirty="0"/>
          </a:p>
        </p:txBody>
      </p:sp>
      <p:sp>
        <p:nvSpPr>
          <p:cNvPr id="17" name="Shape 14"/>
          <p:cNvSpPr/>
          <p:nvPr/>
        </p:nvSpPr>
        <p:spPr>
          <a:xfrm>
            <a:off x="6287810" y="6513433"/>
            <a:ext cx="7541181" cy="1013222"/>
          </a:xfrm>
          <a:prstGeom prst="rect">
            <a:avLst/>
          </a:prstGeom>
          <a:solidFill>
            <a:srgbClr val="FFFFFF">
              <a:alpha val="4000"/>
            </a:srgbClr>
          </a:solidFill>
          <a:ln/>
        </p:spPr>
      </p:sp>
      <p:sp>
        <p:nvSpPr>
          <p:cNvPr id="18" name="Text 15"/>
          <p:cNvSpPr/>
          <p:nvPr/>
        </p:nvSpPr>
        <p:spPr>
          <a:xfrm>
            <a:off x="6514624" y="6657142"/>
            <a:ext cx="3313152"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min()</a:t>
            </a:r>
            <a:endParaRPr lang="en-US" sz="1750" dirty="0"/>
          </a:p>
        </p:txBody>
      </p:sp>
      <p:sp>
        <p:nvSpPr>
          <p:cNvPr id="19" name="Text 16"/>
          <p:cNvSpPr/>
          <p:nvPr/>
        </p:nvSpPr>
        <p:spPr>
          <a:xfrm>
            <a:off x="10289024" y="6657142"/>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Trả về phần tử có giá trị nhỏ nhất.</a:t>
            </a:r>
            <a:endParaRPr lang="en-US" sz="1750" dirty="0"/>
          </a:p>
        </p:txBody>
      </p:sp>
    </p:spTree>
    <p:extLst>
      <p:ext uri="{BB962C8B-B14F-4D97-AF65-F5344CB8AC3E}">
        <p14:creationId xmlns:p14="http://schemas.microsoft.com/office/powerpoint/2010/main" val="1903120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Kiểm tra các phần tử trong Tuple</a:t>
            </a:r>
            <a:endParaRPr lang="en-US" sz="4300" dirty="0"/>
          </a:p>
        </p:txBody>
      </p:sp>
      <p:pic>
        <p:nvPicPr>
          <p:cNvPr id="4" name="Image 1"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9473" y="2319933"/>
            <a:ext cx="1104424" cy="1767126"/>
          </a:xfrm>
          <a:prstGeom prst="rect">
            <a:avLst/>
          </a:prstGeom>
        </p:spPr>
      </p:pic>
      <p:sp>
        <p:nvSpPr>
          <p:cNvPr id="5" name="Text 1"/>
          <p:cNvSpPr/>
          <p:nvPr/>
        </p:nvSpPr>
        <p:spPr>
          <a:xfrm>
            <a:off x="7695128" y="2540794"/>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Toán tử in</a:t>
            </a:r>
            <a:endParaRPr lang="en-US" sz="2150" dirty="0"/>
          </a:p>
        </p:txBody>
      </p:sp>
      <p:sp>
        <p:nvSpPr>
          <p:cNvPr id="6" name="Text 2"/>
          <p:cNvSpPr/>
          <p:nvPr/>
        </p:nvSpPr>
        <p:spPr>
          <a:xfrm>
            <a:off x="76951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Sử dụng 'in' để kiểm tra sự tồn tại của phần tử trong tuple.</a:t>
            </a:r>
            <a:endParaRPr lang="en-US" sz="1700" dirty="0"/>
          </a:p>
        </p:txBody>
      </p:sp>
      <p:pic>
        <p:nvPicPr>
          <p:cNvPr id="7" name="Image 2"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473" y="4087058"/>
            <a:ext cx="1104424" cy="1767126"/>
          </a:xfrm>
          <a:prstGeom prst="rect">
            <a:avLst/>
          </a:prstGeom>
        </p:spPr>
      </p:pic>
      <p:sp>
        <p:nvSpPr>
          <p:cNvPr id="8" name="Text 3"/>
          <p:cNvSpPr/>
          <p:nvPr/>
        </p:nvSpPr>
        <p:spPr>
          <a:xfrm>
            <a:off x="7695128" y="4307919"/>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Toán tử not in</a:t>
            </a:r>
            <a:endParaRPr lang="en-US" sz="2150" dirty="0"/>
          </a:p>
        </p:txBody>
      </p:sp>
      <p:sp>
        <p:nvSpPr>
          <p:cNvPr id="9" name="Text 4"/>
          <p:cNvSpPr/>
          <p:nvPr/>
        </p:nvSpPr>
        <p:spPr>
          <a:xfrm>
            <a:off x="76951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Sử dụng 'not in' để kiểm tra phần tử không tồn tại trong tuple.</a:t>
            </a:r>
            <a:endParaRPr lang="en-US" sz="1700" dirty="0"/>
          </a:p>
        </p:txBody>
      </p:sp>
      <p:pic>
        <p:nvPicPr>
          <p:cNvPr id="10" name="Image 3" descr="preencode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59473" y="5854184"/>
            <a:ext cx="1104424" cy="1767126"/>
          </a:xfrm>
          <a:prstGeom prst="rect">
            <a:avLst/>
          </a:prstGeom>
        </p:spPr>
      </p:pic>
      <p:sp>
        <p:nvSpPr>
          <p:cNvPr id="11" name="Text 5"/>
          <p:cNvSpPr/>
          <p:nvPr/>
        </p:nvSpPr>
        <p:spPr>
          <a:xfrm>
            <a:off x="7695128" y="6075045"/>
            <a:ext cx="3099078" cy="345043"/>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Phương thức count()</a:t>
            </a:r>
            <a:endParaRPr lang="en-US" sz="2150" dirty="0"/>
          </a:p>
        </p:txBody>
      </p:sp>
      <p:sp>
        <p:nvSpPr>
          <p:cNvPr id="12" name="Text 6"/>
          <p:cNvSpPr/>
          <p:nvPr/>
        </p:nvSpPr>
        <p:spPr>
          <a:xfrm>
            <a:off x="76951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Sử dụng count() để kiểm tra số lần xuất hiện của phần tử.</a:t>
            </a:r>
            <a:endParaRPr lang="en-US" sz="1700" dirty="0"/>
          </a:p>
        </p:txBody>
      </p:sp>
    </p:spTree>
    <p:extLst>
      <p:ext uri="{BB962C8B-B14F-4D97-AF65-F5344CB8AC3E}">
        <p14:creationId xmlns:p14="http://schemas.microsoft.com/office/powerpoint/2010/main" val="3057710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32577"/>
          </a:xfrm>
          <a:prstGeom prst="rect">
            <a:avLst/>
          </a:prstGeom>
        </p:spPr>
      </p:pic>
      <p:sp>
        <p:nvSpPr>
          <p:cNvPr id="3" name="Text 0"/>
          <p:cNvSpPr/>
          <p:nvPr/>
        </p:nvSpPr>
        <p:spPr>
          <a:xfrm>
            <a:off x="6188512" y="551736"/>
            <a:ext cx="7739777" cy="1253966"/>
          </a:xfrm>
          <a:prstGeom prst="rect">
            <a:avLst/>
          </a:prstGeom>
          <a:noFill/>
          <a:ln/>
        </p:spPr>
        <p:txBody>
          <a:bodyPr wrap="square" lIns="0" tIns="0" rIns="0" bIns="0" rtlCol="0" anchor="t"/>
          <a:lstStyle/>
          <a:p>
            <a:pPr marL="0" indent="0">
              <a:lnSpc>
                <a:spcPts val="4900"/>
              </a:lnSpc>
              <a:buNone/>
            </a:pPr>
            <a:r>
              <a:rPr lang="en-US" sz="3900" b="1" dirty="0">
                <a:solidFill>
                  <a:srgbClr val="151617"/>
                </a:solidFill>
                <a:latin typeface="Montserrat Black" pitchFamily="34" charset="0"/>
                <a:ea typeface="Montserrat Black" pitchFamily="34" charset="-122"/>
                <a:cs typeface="Montserrat Black" pitchFamily="34" charset="-120"/>
              </a:rPr>
              <a:t>Lặp qua các phần tử trong Tuple</a:t>
            </a:r>
            <a:endParaRPr lang="en-US" sz="3900" dirty="0"/>
          </a:p>
        </p:txBody>
      </p:sp>
      <p:pic>
        <p:nvPicPr>
          <p:cNvPr id="4"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88512" y="2106573"/>
            <a:ext cx="501491" cy="501491"/>
          </a:xfrm>
          <a:prstGeom prst="rect">
            <a:avLst/>
          </a:prstGeom>
        </p:spPr>
      </p:pic>
      <p:sp>
        <p:nvSpPr>
          <p:cNvPr id="5" name="Text 1"/>
          <p:cNvSpPr/>
          <p:nvPr/>
        </p:nvSpPr>
        <p:spPr>
          <a:xfrm>
            <a:off x="6188512" y="2808684"/>
            <a:ext cx="2507813" cy="313373"/>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Vòng lặp for</a:t>
            </a:r>
            <a:endParaRPr lang="en-US" sz="1950" dirty="0"/>
          </a:p>
        </p:txBody>
      </p:sp>
      <p:sp>
        <p:nvSpPr>
          <p:cNvPr id="6" name="Text 2"/>
          <p:cNvSpPr/>
          <p:nvPr/>
        </p:nvSpPr>
        <p:spPr>
          <a:xfrm>
            <a:off x="6188512" y="3242429"/>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Sử dụng vòng lặp for để duyệt qua từng phần tử trong tuple.</a:t>
            </a:r>
            <a:endParaRPr lang="en-US" sz="1550" dirty="0"/>
          </a:p>
        </p:txBody>
      </p:sp>
      <p:pic>
        <p:nvPicPr>
          <p:cNvPr id="7"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88512" y="4165283"/>
            <a:ext cx="501491" cy="501491"/>
          </a:xfrm>
          <a:prstGeom prst="rect">
            <a:avLst/>
          </a:prstGeom>
        </p:spPr>
      </p:pic>
      <p:sp>
        <p:nvSpPr>
          <p:cNvPr id="8" name="Text 3"/>
          <p:cNvSpPr/>
          <p:nvPr/>
        </p:nvSpPr>
        <p:spPr>
          <a:xfrm>
            <a:off x="6188512" y="4867394"/>
            <a:ext cx="2507813" cy="313373"/>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Enumerate</a:t>
            </a:r>
            <a:endParaRPr lang="en-US" sz="1950" dirty="0"/>
          </a:p>
        </p:txBody>
      </p:sp>
      <p:sp>
        <p:nvSpPr>
          <p:cNvPr id="9" name="Text 4"/>
          <p:cNvSpPr/>
          <p:nvPr/>
        </p:nvSpPr>
        <p:spPr>
          <a:xfrm>
            <a:off x="6188512" y="5301139"/>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Sử dụng enumerate() để lấy cả chỉ số và giá trị của phần tử.</a:t>
            </a:r>
            <a:endParaRPr lang="en-US" sz="1550" dirty="0"/>
          </a:p>
        </p:txBody>
      </p:sp>
      <p:pic>
        <p:nvPicPr>
          <p:cNvPr id="10" name="Image 3"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88512" y="6223992"/>
            <a:ext cx="501491" cy="501491"/>
          </a:xfrm>
          <a:prstGeom prst="rect">
            <a:avLst/>
          </a:prstGeom>
        </p:spPr>
      </p:pic>
      <p:sp>
        <p:nvSpPr>
          <p:cNvPr id="11" name="Text 5"/>
          <p:cNvSpPr/>
          <p:nvPr/>
        </p:nvSpPr>
        <p:spPr>
          <a:xfrm>
            <a:off x="6188512" y="6926104"/>
            <a:ext cx="2722364" cy="313373"/>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List Comprehension</a:t>
            </a:r>
            <a:endParaRPr lang="en-US" sz="1950" dirty="0"/>
          </a:p>
        </p:txBody>
      </p:sp>
      <p:sp>
        <p:nvSpPr>
          <p:cNvPr id="12" name="Text 6"/>
          <p:cNvSpPr/>
          <p:nvPr/>
        </p:nvSpPr>
        <p:spPr>
          <a:xfrm>
            <a:off x="6188512" y="7359848"/>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Sử dụng list comprehension để tạo list mới từ tuple.</a:t>
            </a:r>
            <a:endParaRPr lang="en-US" sz="1550" dirty="0"/>
          </a:p>
        </p:txBody>
      </p:sp>
    </p:spTree>
    <p:extLst>
      <p:ext uri="{BB962C8B-B14F-4D97-AF65-F5344CB8AC3E}">
        <p14:creationId xmlns:p14="http://schemas.microsoft.com/office/powerpoint/2010/main" val="3586917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89" y="2344644"/>
            <a:ext cx="7556421" cy="736098"/>
          </a:xfrm>
          <a:prstGeom prst="rect">
            <a:avLst/>
          </a:prstGeom>
          <a:noFill/>
          <a:ln/>
        </p:spPr>
        <p:txBody>
          <a:bodyPr wrap="square" lIns="0" tIns="0" rIns="0" bIns="0" rtlCol="0" anchor="t"/>
          <a:lstStyle/>
          <a:p>
            <a:pPr marL="0" indent="0">
              <a:lnSpc>
                <a:spcPts val="5550"/>
              </a:lnSpc>
              <a:buNone/>
            </a:pPr>
            <a:r>
              <a:rPr lang="en-US" sz="6150" b="1" dirty="0" smtClean="0">
                <a:solidFill>
                  <a:srgbClr val="151617"/>
                </a:solidFill>
                <a:latin typeface="Montserrat Black" pitchFamily="34" charset="0"/>
                <a:ea typeface="Montserrat Black" pitchFamily="34" charset="-122"/>
                <a:cs typeface="Montserrat Black" pitchFamily="34" charset="-120"/>
              </a:rPr>
              <a:t>LIST</a:t>
            </a:r>
            <a:endParaRPr lang="en-US" sz="6150" dirty="0"/>
          </a:p>
        </p:txBody>
      </p:sp>
      <p:sp>
        <p:nvSpPr>
          <p:cNvPr id="4" name="Text 1"/>
          <p:cNvSpPr/>
          <p:nvPr/>
        </p:nvSpPr>
        <p:spPr>
          <a:xfrm>
            <a:off x="6280190" y="3352800"/>
            <a:ext cx="7556421" cy="2040612"/>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List là một trong những cấu trúc dữ liệu cơ bản và quan trọng trong ngôn ngữ lập trình Python. Với List, bạn có thể lưu trữ và quản lý các phần tử theo thứ tự, mang lại nhiều ưu điểm và sự linh hoạt trong code của bạn.</a:t>
            </a:r>
            <a:endParaRPr lang="en-US" sz="1750" dirty="0"/>
          </a:p>
        </p:txBody>
      </p:sp>
      <p:sp>
        <p:nvSpPr>
          <p:cNvPr id="5" name="Shape 2"/>
          <p:cNvSpPr/>
          <p:nvPr/>
        </p:nvSpPr>
        <p:spPr>
          <a:xfrm>
            <a:off x="6280190" y="5665470"/>
            <a:ext cx="362903" cy="362903"/>
          </a:xfrm>
          <a:prstGeom prst="roundRect">
            <a:avLst>
              <a:gd name="adj" fmla="val 25194296"/>
            </a:avLst>
          </a:prstGeom>
          <a:noFill/>
          <a:ln w="7620">
            <a:solidFill>
              <a:srgbClr val="FFFFFF"/>
            </a:solidFill>
            <a:prstDash val="solid"/>
          </a:ln>
        </p:spPr>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724376"/>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Tuple được sử dụng trong những trường hợp nào?</a:t>
            </a:r>
            <a:endParaRPr lang="en-US" sz="4450" dirty="0"/>
          </a:p>
        </p:txBody>
      </p:sp>
      <p:sp>
        <p:nvSpPr>
          <p:cNvPr id="4" name="Shape 1"/>
          <p:cNvSpPr/>
          <p:nvPr/>
        </p:nvSpPr>
        <p:spPr>
          <a:xfrm>
            <a:off x="6280190" y="3190875"/>
            <a:ext cx="3664863" cy="2402324"/>
          </a:xfrm>
          <a:prstGeom prst="roundRect">
            <a:avLst>
              <a:gd name="adj" fmla="val 38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6514624" y="3425309"/>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Dữ liệu không thay đổi</a:t>
            </a:r>
            <a:endParaRPr lang="en-US" sz="2200" dirty="0"/>
          </a:p>
        </p:txBody>
      </p:sp>
      <p:sp>
        <p:nvSpPr>
          <p:cNvPr id="6" name="Text 3"/>
          <p:cNvSpPr/>
          <p:nvPr/>
        </p:nvSpPr>
        <p:spPr>
          <a:xfrm>
            <a:off x="6514624" y="4270058"/>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thích hợp cho dữ liệu cố định như tọa độ, thông tin cá nhân.</a:t>
            </a:r>
            <a:endParaRPr lang="en-US" sz="1750" dirty="0"/>
          </a:p>
        </p:txBody>
      </p:sp>
      <p:sp>
        <p:nvSpPr>
          <p:cNvPr id="7" name="Shape 4"/>
          <p:cNvSpPr/>
          <p:nvPr/>
        </p:nvSpPr>
        <p:spPr>
          <a:xfrm>
            <a:off x="10171867" y="3190875"/>
            <a:ext cx="3664863" cy="2402324"/>
          </a:xfrm>
          <a:prstGeom prst="roundRect">
            <a:avLst>
              <a:gd name="adj" fmla="val 38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8" name="Text 5"/>
          <p:cNvSpPr/>
          <p:nvPr/>
        </p:nvSpPr>
        <p:spPr>
          <a:xfrm>
            <a:off x="10406301" y="3425309"/>
            <a:ext cx="2887623"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Trả về nhiều giá trị</a:t>
            </a:r>
            <a:endParaRPr lang="en-US" sz="2200" dirty="0"/>
          </a:p>
        </p:txBody>
      </p:sp>
      <p:sp>
        <p:nvSpPr>
          <p:cNvPr id="9" name="Text 6"/>
          <p:cNvSpPr/>
          <p:nvPr/>
        </p:nvSpPr>
        <p:spPr>
          <a:xfrm>
            <a:off x="10406301" y="3915728"/>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Hàm có thể trả về nhiều giá trị dưới dạng tuple.</a:t>
            </a:r>
            <a:endParaRPr lang="en-US" sz="1750" dirty="0"/>
          </a:p>
        </p:txBody>
      </p:sp>
      <p:sp>
        <p:nvSpPr>
          <p:cNvPr id="10" name="Shape 7"/>
          <p:cNvSpPr/>
          <p:nvPr/>
        </p:nvSpPr>
        <p:spPr>
          <a:xfrm>
            <a:off x="6280190" y="5820013"/>
            <a:ext cx="3664863" cy="1685092"/>
          </a:xfrm>
          <a:prstGeom prst="roundRect">
            <a:avLst>
              <a:gd name="adj" fmla="val 54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1" name="Text 8"/>
          <p:cNvSpPr/>
          <p:nvPr/>
        </p:nvSpPr>
        <p:spPr>
          <a:xfrm>
            <a:off x="6514624" y="605444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Khóa dictionary</a:t>
            </a:r>
            <a:endParaRPr lang="en-US" sz="2200" dirty="0"/>
          </a:p>
        </p:txBody>
      </p:sp>
      <p:sp>
        <p:nvSpPr>
          <p:cNvPr id="12" name="Text 9"/>
          <p:cNvSpPr/>
          <p:nvPr/>
        </p:nvSpPr>
        <p:spPr>
          <a:xfrm>
            <a:off x="6514624" y="6544866"/>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có thể làm khóa trong dictionary vì tính bất biến.</a:t>
            </a:r>
            <a:endParaRPr lang="en-US" sz="1750" dirty="0"/>
          </a:p>
        </p:txBody>
      </p:sp>
      <p:sp>
        <p:nvSpPr>
          <p:cNvPr id="13" name="Shape 10"/>
          <p:cNvSpPr/>
          <p:nvPr/>
        </p:nvSpPr>
        <p:spPr>
          <a:xfrm>
            <a:off x="10171867" y="5820013"/>
            <a:ext cx="3664863" cy="1685092"/>
          </a:xfrm>
          <a:prstGeom prst="roundRect">
            <a:avLst>
              <a:gd name="adj" fmla="val 543"/>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4" name="Text 11"/>
          <p:cNvSpPr/>
          <p:nvPr/>
        </p:nvSpPr>
        <p:spPr>
          <a:xfrm>
            <a:off x="10406301" y="605444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Đóng gói dữ liệu</a:t>
            </a:r>
            <a:endParaRPr lang="en-US" sz="2200" dirty="0"/>
          </a:p>
        </p:txBody>
      </p:sp>
      <p:sp>
        <p:nvSpPr>
          <p:cNvPr id="15" name="Text 12"/>
          <p:cNvSpPr/>
          <p:nvPr/>
        </p:nvSpPr>
        <p:spPr>
          <a:xfrm>
            <a:off x="10406301" y="6544866"/>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Tuple giúp nhóm các giá trị liên quan thành một đơn vị.</a:t>
            </a:r>
            <a:endParaRPr lang="en-US" sz="1750" dirty="0"/>
          </a:p>
        </p:txBody>
      </p:sp>
    </p:spTree>
    <p:extLst>
      <p:ext uri="{BB962C8B-B14F-4D97-AF65-F5344CB8AC3E}">
        <p14:creationId xmlns:p14="http://schemas.microsoft.com/office/powerpoint/2010/main" val="1350807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01954"/>
            <a:ext cx="6460688"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So sánh Tuple và List</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Tuple</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Bất biến (immutable)</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Nhanh hơn trong xử lý</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Sử dụng ít bộ nhớ hơn</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Có thể làm khóa dictionary</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List</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Có thể thay đổi (mutable)</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Linh hoạt hơn trong sửa đổi</a:t>
            </a:r>
            <a:endParaRPr lang="en-US" sz="1750"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Có nhiều phương thức hơn</a:t>
            </a:r>
            <a:endParaRPr lang="en-US" sz="1750" dirty="0"/>
          </a:p>
        </p:txBody>
      </p:sp>
      <p:sp>
        <p:nvSpPr>
          <p:cNvPr id="12" name="Text 10"/>
          <p:cNvSpPr/>
          <p:nvPr/>
        </p:nvSpPr>
        <p:spPr>
          <a:xfrm>
            <a:off x="7599521"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Không thể làm khóa dictionary</a:t>
            </a:r>
            <a:endParaRPr lang="en-US" sz="1750" dirty="0"/>
          </a:p>
        </p:txBody>
      </p:sp>
    </p:spTree>
    <p:extLst>
      <p:ext uri="{BB962C8B-B14F-4D97-AF65-F5344CB8AC3E}">
        <p14:creationId xmlns:p14="http://schemas.microsoft.com/office/powerpoint/2010/main" val="2404603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Kết luận</a:t>
            </a:r>
            <a:endParaRPr lang="en-US" sz="4450" dirty="0"/>
          </a:p>
        </p:txBody>
      </p:sp>
      <p:sp>
        <p:nvSpPr>
          <p:cNvPr id="4" name="Text 1"/>
          <p:cNvSpPr/>
          <p:nvPr/>
        </p:nvSpPr>
        <p:spPr>
          <a:xfrm>
            <a:off x="6280190" y="3550563"/>
            <a:ext cx="7556421" cy="4364405"/>
          </a:xfrm>
          <a:prstGeom prst="rect">
            <a:avLst/>
          </a:prstGeom>
          <a:noFill/>
          <a:ln/>
        </p:spPr>
        <p:txBody>
          <a:bodyPr wrap="square" lIns="0" tIns="0" rIns="0" bIns="0" rtlCol="0" anchor="t"/>
          <a:lstStyle/>
          <a:p>
            <a:pPr>
              <a:lnSpc>
                <a:spcPts val="2850"/>
              </a:lnSpc>
            </a:pPr>
            <a:r>
              <a:rPr lang="vi-VN" sz="1750" dirty="0" smtClean="0">
                <a:solidFill>
                  <a:srgbClr val="151617"/>
                </a:solidFill>
                <a:latin typeface="Inconsolata" pitchFamily="34" charset="0"/>
                <a:ea typeface="Inconsolata" pitchFamily="34" charset="-122"/>
                <a:cs typeface="Inconsolata" pitchFamily="34" charset="-120"/>
              </a:rPr>
              <a:t>Chúng </a:t>
            </a:r>
            <a:r>
              <a:rPr lang="vi-VN" sz="1750" dirty="0">
                <a:solidFill>
                  <a:srgbClr val="151617"/>
                </a:solidFill>
                <a:latin typeface="Inconsolata" pitchFamily="34" charset="0"/>
                <a:ea typeface="Inconsolata" pitchFamily="34" charset="-122"/>
                <a:cs typeface="Inconsolata" pitchFamily="34" charset="-120"/>
              </a:rPr>
              <a:t>ta đã tìm hiểu về </a:t>
            </a:r>
            <a:r>
              <a:rPr lang="en-US" sz="1750" dirty="0" smtClean="0">
                <a:solidFill>
                  <a:srgbClr val="151617"/>
                </a:solidFill>
                <a:latin typeface="Inconsolata" pitchFamily="34" charset="0"/>
                <a:ea typeface="Inconsolata" pitchFamily="34" charset="-122"/>
                <a:cs typeface="Inconsolata" pitchFamily="34" charset="-120"/>
              </a:rPr>
              <a:t>L</a:t>
            </a:r>
            <a:r>
              <a:rPr lang="vi-VN" sz="1750" dirty="0" smtClean="0">
                <a:solidFill>
                  <a:srgbClr val="151617"/>
                </a:solidFill>
                <a:latin typeface="Inconsolata" pitchFamily="34" charset="0"/>
                <a:ea typeface="Inconsolata" pitchFamily="34" charset="-122"/>
                <a:cs typeface="Inconsolata" pitchFamily="34" charset="-120"/>
              </a:rPr>
              <a:t>ist </a:t>
            </a:r>
            <a:r>
              <a:rPr lang="vi-VN" sz="1750" dirty="0">
                <a:solidFill>
                  <a:srgbClr val="151617"/>
                </a:solidFill>
                <a:latin typeface="Inconsolata" pitchFamily="34" charset="0"/>
                <a:ea typeface="Inconsolata" pitchFamily="34" charset="-122"/>
                <a:cs typeface="Inconsolata" pitchFamily="34" charset="-120"/>
              </a:rPr>
              <a:t>và </a:t>
            </a:r>
            <a:r>
              <a:rPr lang="en-US" sz="1750" dirty="0" smtClean="0">
                <a:solidFill>
                  <a:srgbClr val="151617"/>
                </a:solidFill>
                <a:latin typeface="Inconsolata" pitchFamily="34" charset="0"/>
                <a:ea typeface="Inconsolata" pitchFamily="34" charset="-122"/>
                <a:cs typeface="Inconsolata" pitchFamily="34" charset="-120"/>
              </a:rPr>
              <a:t>T</a:t>
            </a:r>
            <a:r>
              <a:rPr lang="vi-VN" sz="1750" dirty="0" smtClean="0">
                <a:solidFill>
                  <a:srgbClr val="151617"/>
                </a:solidFill>
                <a:latin typeface="Inconsolata" pitchFamily="34" charset="0"/>
                <a:ea typeface="Inconsolata" pitchFamily="34" charset="-122"/>
                <a:cs typeface="Inconsolata" pitchFamily="34" charset="-120"/>
              </a:rPr>
              <a:t>uple </a:t>
            </a:r>
            <a:r>
              <a:rPr lang="vi-VN" sz="1750" dirty="0">
                <a:solidFill>
                  <a:srgbClr val="151617"/>
                </a:solidFill>
                <a:latin typeface="Inconsolata" pitchFamily="34" charset="0"/>
                <a:ea typeface="Inconsolata" pitchFamily="34" charset="-122"/>
                <a:cs typeface="Inconsolata" pitchFamily="34" charset="-120"/>
              </a:rPr>
              <a:t>- hai trong số các cấu trúc dữ liệu cơ bản và quan trọng của Python. Từ khái niệm, ưu điểm, cách khởi tạo đến các phương thức và kỹ thuật sử dụng, hy vọng bạn đã nắm được những kiến thức cần thiết để áp dụng list và tuple một cách hiệu quả trong các dự án lập trình của mình. Với sự linh hoạt của list và tính bất biến của tuple, việc lựa chọn cấu trúc phù hợp sẽ giúp tối ưu hóa hiệu suất và độ rõ ràng cho mã nguồn.</a:t>
            </a:r>
            <a:endParaRPr lang="en-US" sz="1750" dirty="0" smtClean="0">
              <a:solidFill>
                <a:srgbClr val="151617"/>
              </a:solidFill>
              <a:latin typeface="Inconsolata" pitchFamily="34" charset="0"/>
              <a:ea typeface="Inconsolata" pitchFamily="34" charset="-122"/>
              <a:cs typeface="Inconsolata" pitchFamily="34" charset="-120"/>
            </a:endParaRPr>
          </a:p>
          <a:p>
            <a:pPr marL="0" indent="0">
              <a:lnSpc>
                <a:spcPts val="2850"/>
              </a:lnSpc>
              <a:buNone/>
            </a:pP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8958263" cy="708779"/>
          </a:xfrm>
          <a:prstGeom prst="rect">
            <a:avLst/>
          </a:prstGeom>
          <a:noFill/>
          <a:ln/>
        </p:spPr>
        <p:txBody>
          <a:bodyPr wrap="none" lIns="0" tIns="0" rIns="0" bIns="0" rtlCol="0" anchor="t"/>
          <a:lstStyle/>
          <a:p>
            <a:pPr marL="0" indent="0">
              <a:lnSpc>
                <a:spcPts val="5550"/>
              </a:lnSpc>
              <a:buNone/>
            </a:pPr>
            <a:r>
              <a:rPr lang="en-US" sz="4450" b="1" dirty="0" smtClean="0">
                <a:solidFill>
                  <a:srgbClr val="151617"/>
                </a:solidFill>
                <a:latin typeface="Montserrat Black" pitchFamily="34" charset="0"/>
                <a:ea typeface="Montserrat Black" pitchFamily="34" charset="-122"/>
                <a:cs typeface="Montserrat Black" pitchFamily="34" charset="-120"/>
              </a:rPr>
              <a:t>01. </a:t>
            </a:r>
            <a:r>
              <a:rPr lang="en-US" sz="4450" b="1" dirty="0" err="1" smtClean="0">
                <a:solidFill>
                  <a:srgbClr val="151617"/>
                </a:solidFill>
                <a:latin typeface="Montserrat Black" pitchFamily="34" charset="0"/>
                <a:ea typeface="Montserrat Black" pitchFamily="34" charset="-122"/>
                <a:cs typeface="Montserrat Black" pitchFamily="34" charset="-120"/>
              </a:rPr>
              <a:t>Định</a:t>
            </a:r>
            <a:r>
              <a:rPr lang="en-US" sz="4450" b="1" dirty="0" smtClean="0">
                <a:solidFill>
                  <a:srgbClr val="151617"/>
                </a:solidFill>
                <a:latin typeface="Montserrat Black" pitchFamily="34" charset="0"/>
                <a:ea typeface="Montserrat Black" pitchFamily="34" charset="-122"/>
                <a:cs typeface="Montserrat Black" pitchFamily="34" charset="-120"/>
              </a:rPr>
              <a:t> </a:t>
            </a:r>
            <a:r>
              <a:rPr lang="en-US" sz="4450" b="1" dirty="0">
                <a:solidFill>
                  <a:srgbClr val="151617"/>
                </a:solidFill>
                <a:latin typeface="Montserrat Black" pitchFamily="34" charset="0"/>
                <a:ea typeface="Montserrat Black" pitchFamily="34" charset="-122"/>
                <a:cs typeface="Montserrat Black" pitchFamily="34" charset="-120"/>
              </a:rPr>
              <a:t>nghĩa List trong Python</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Định nghĩa</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List là một cấu trúc dữ liệu có thể lưu trữ các phần tử theo thứ tự. Các phần tử trong List có thể là các số, chuỗi, boolean hoặc thậm chí là các đối tượng khác.</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Đặc điểm</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List là một cấu trúc dữ liệu có thể thay đổi kích thước, có thể chứa các phần tử khác nhau và được sắp xếp theo thứ tự.</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Ưu điểm</a:t>
            </a:r>
            <a:endParaRPr lang="en-US" sz="2200" dirty="0"/>
          </a:p>
        </p:txBody>
      </p:sp>
      <p:sp>
        <p:nvSpPr>
          <p:cNvPr id="8" name="Text 6"/>
          <p:cNvSpPr/>
          <p:nvPr/>
        </p:nvSpPr>
        <p:spPr>
          <a:xfrm>
            <a:off x="9872067" y="4033957"/>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Dễ dàng thao tác, linh hoạt, có thể lưu trữ nhiều loại dữ liệu khác nhau.</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1642586"/>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82824"/>
                </a:solidFill>
                <a:latin typeface="Lato Bold" pitchFamily="34" charset="0"/>
                <a:ea typeface="Lato Bold" pitchFamily="34" charset="-122"/>
                <a:cs typeface="Lato Bold" pitchFamily="34" charset="-120"/>
              </a:rPr>
              <a:t>Ưu điểm của list</a:t>
            </a:r>
            <a:endParaRPr lang="en-US" sz="4450" dirty="0"/>
          </a:p>
        </p:txBody>
      </p:sp>
      <p:sp>
        <p:nvSpPr>
          <p:cNvPr id="4" name="Shape 1"/>
          <p:cNvSpPr/>
          <p:nvPr/>
        </p:nvSpPr>
        <p:spPr>
          <a:xfrm>
            <a:off x="6280190" y="2946678"/>
            <a:ext cx="510302" cy="510302"/>
          </a:xfrm>
          <a:prstGeom prst="roundRect">
            <a:avLst>
              <a:gd name="adj" fmla="val 6667"/>
            </a:avLst>
          </a:prstGeom>
          <a:solidFill>
            <a:srgbClr val="E5DFD2"/>
          </a:solidFill>
          <a:ln/>
        </p:spPr>
      </p:sp>
      <p:sp>
        <p:nvSpPr>
          <p:cNvPr id="5" name="Text 2"/>
          <p:cNvSpPr/>
          <p:nvPr/>
        </p:nvSpPr>
        <p:spPr>
          <a:xfrm>
            <a:off x="6436638" y="3031688"/>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1</a:t>
            </a:r>
            <a:endParaRPr lang="en-US" sz="26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Linh hoạt</a:t>
            </a:r>
            <a:endParaRPr lang="en-US" sz="2200" dirty="0"/>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List có thể chứa các phần tử có kiểu dữ liệu khác nhau, từ số đến chuỗi, thậm chí cả các đối tượng.</a:t>
            </a:r>
            <a:endParaRPr lang="en-US" sz="1750" dirty="0"/>
          </a:p>
        </p:txBody>
      </p:sp>
      <p:sp>
        <p:nvSpPr>
          <p:cNvPr id="8" name="Shape 5"/>
          <p:cNvSpPr/>
          <p:nvPr/>
        </p:nvSpPr>
        <p:spPr>
          <a:xfrm>
            <a:off x="10171867" y="2946678"/>
            <a:ext cx="510302" cy="510302"/>
          </a:xfrm>
          <a:prstGeom prst="roundRect">
            <a:avLst>
              <a:gd name="adj" fmla="val 6667"/>
            </a:avLst>
          </a:prstGeom>
          <a:solidFill>
            <a:srgbClr val="E5DFD2"/>
          </a:solidFill>
          <a:ln/>
        </p:spPr>
      </p:sp>
      <p:sp>
        <p:nvSpPr>
          <p:cNvPr id="9" name="Text 6"/>
          <p:cNvSpPr/>
          <p:nvPr/>
        </p:nvSpPr>
        <p:spPr>
          <a:xfrm>
            <a:off x="10328315" y="3031688"/>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2</a:t>
            </a:r>
            <a:endParaRPr lang="en-US" sz="26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Có thể thay đổi</a:t>
            </a:r>
            <a:endParaRPr lang="en-US" sz="2200" dirty="0"/>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List là kiểu dữ liệu có thể thay đổi, nghĩa là bạn có thể thêm, xóa hoặc sửa đổi các phần tử trong list.</a:t>
            </a:r>
            <a:endParaRPr lang="en-US" sz="1750" dirty="0"/>
          </a:p>
        </p:txBody>
      </p:sp>
      <p:sp>
        <p:nvSpPr>
          <p:cNvPr id="12" name="Shape 9"/>
          <p:cNvSpPr/>
          <p:nvPr/>
        </p:nvSpPr>
        <p:spPr>
          <a:xfrm>
            <a:off x="6280190" y="5370671"/>
            <a:ext cx="510302" cy="510302"/>
          </a:xfrm>
          <a:prstGeom prst="roundRect">
            <a:avLst>
              <a:gd name="adj" fmla="val 6667"/>
            </a:avLst>
          </a:prstGeom>
          <a:solidFill>
            <a:srgbClr val="E5DFD2"/>
          </a:solidFill>
          <a:ln/>
        </p:spPr>
      </p:sp>
      <p:sp>
        <p:nvSpPr>
          <p:cNvPr id="13" name="Text 10"/>
          <p:cNvSpPr/>
          <p:nvPr/>
        </p:nvSpPr>
        <p:spPr>
          <a:xfrm>
            <a:off x="6436638" y="5455682"/>
            <a:ext cx="197406" cy="340281"/>
          </a:xfrm>
          <a:prstGeom prst="rect">
            <a:avLst/>
          </a:prstGeom>
          <a:noFill/>
          <a:ln/>
        </p:spPr>
        <p:txBody>
          <a:bodyPr wrap="none" lIns="0" tIns="0" rIns="0" bIns="0" rtlCol="0" anchor="t"/>
          <a:lstStyle/>
          <a:p>
            <a:pPr marL="0" indent="0" algn="ctr">
              <a:lnSpc>
                <a:spcPts val="2650"/>
              </a:lnSpc>
              <a:buNone/>
            </a:pPr>
            <a:r>
              <a:rPr lang="en-US" sz="2650" b="1" dirty="0">
                <a:solidFill>
                  <a:srgbClr val="4A4A45"/>
                </a:solidFill>
                <a:latin typeface="Lato Bold" pitchFamily="34" charset="0"/>
                <a:ea typeface="Lato Bold" pitchFamily="34" charset="-122"/>
                <a:cs typeface="Lato Bold" pitchFamily="34" charset="-120"/>
              </a:rPr>
              <a:t>3</a:t>
            </a:r>
            <a:endParaRPr lang="en-US" sz="26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A4A45"/>
                </a:solidFill>
                <a:latin typeface="Lato Bold" pitchFamily="34" charset="0"/>
                <a:ea typeface="Lato Bold" pitchFamily="34" charset="-122"/>
                <a:cs typeface="Lato Bold" pitchFamily="34" charset="-120"/>
              </a:rPr>
              <a:t>Hiệu quả</a:t>
            </a:r>
            <a:endParaRPr lang="en-US" sz="2200" dirty="0"/>
          </a:p>
        </p:txBody>
      </p:sp>
      <p:sp>
        <p:nvSpPr>
          <p:cNvPr id="15" name="Text 12"/>
          <p:cNvSpPr/>
          <p:nvPr/>
        </p:nvSpPr>
        <p:spPr>
          <a:xfrm>
            <a:off x="7017306" y="58610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4A4A45"/>
                </a:solidFill>
                <a:latin typeface="Lato" pitchFamily="34" charset="0"/>
                <a:ea typeface="Lato" pitchFamily="34" charset="-122"/>
                <a:cs typeface="Lato" pitchFamily="34" charset="-120"/>
              </a:rPr>
              <a:t>List cung cấp các phương thức và thuộc tính hữu ích để thao tác với dữ liệu, giúp tăng tốc độ xử lý.</a:t>
            </a:r>
            <a:endParaRPr lang="en-US" sz="1750" dirty="0"/>
          </a:p>
        </p:txBody>
      </p:sp>
      <p:pic>
        <p:nvPicPr>
          <p:cNvPr id="16"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92" y="0"/>
            <a:ext cx="5486400" cy="8229600"/>
          </a:xfrm>
          <a:prstGeom prst="rect">
            <a:avLst/>
          </a:prstGeom>
        </p:spPr>
      </p:pic>
    </p:spTree>
    <p:extLst>
      <p:ext uri="{BB962C8B-B14F-4D97-AF65-F5344CB8AC3E}">
        <p14:creationId xmlns:p14="http://schemas.microsoft.com/office/powerpoint/2010/main" val="3339774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1642586"/>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Cách tạo một List</a:t>
            </a:r>
            <a:endParaRPr lang="en-US" sz="4450" dirty="0"/>
          </a:p>
        </p:txBody>
      </p:sp>
      <p:sp>
        <p:nvSpPr>
          <p:cNvPr id="4" name="Shape 1"/>
          <p:cNvSpPr/>
          <p:nvPr/>
        </p:nvSpPr>
        <p:spPr>
          <a:xfrm>
            <a:off x="6280190" y="2946678"/>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6464141" y="3031688"/>
            <a:ext cx="142280"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Khai báo List</a:t>
            </a:r>
            <a:endParaRPr lang="en-US" sz="2200" dirty="0"/>
          </a:p>
        </p:txBody>
      </p:sp>
      <p:sp>
        <p:nvSpPr>
          <p:cNvPr id="7" name="Text 4"/>
          <p:cNvSpPr/>
          <p:nvPr/>
        </p:nvSpPr>
        <p:spPr>
          <a:xfrm>
            <a:off x="7017306" y="3437096"/>
            <a:ext cx="2927747" cy="167514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Khai báo List bằng cách đặt các phần tử trong cặp dấu ngoặc vuông [ </a:t>
            </a:r>
            <a:r>
              <a:rPr lang="en-US" sz="1750" dirty="0" smtClean="0">
                <a:solidFill>
                  <a:srgbClr val="151617"/>
                </a:solidFill>
                <a:latin typeface="Inconsolata" pitchFamily="34" charset="0"/>
                <a:ea typeface="Inconsolata" pitchFamily="34" charset="-122"/>
                <a:cs typeface="Inconsolata" pitchFamily="34" charset="-120"/>
              </a:rPr>
              <a:t>]</a:t>
            </a:r>
          </a:p>
          <a:p>
            <a:pPr>
              <a:lnSpc>
                <a:spcPts val="2850"/>
              </a:lnSpc>
            </a:pPr>
            <a:r>
              <a:rPr lang="en-US" sz="1750" dirty="0" smtClean="0">
                <a:solidFill>
                  <a:srgbClr val="4A4A45"/>
                </a:solidFill>
                <a:latin typeface="Lato" pitchFamily="34" charset="0"/>
                <a:ea typeface="Lato" pitchFamily="34" charset="-122"/>
                <a:cs typeface="Lato" pitchFamily="34" charset="-120"/>
              </a:rPr>
              <a:t>Ex: </a:t>
            </a:r>
            <a:r>
              <a:rPr lang="en-US" sz="1750" dirty="0" err="1" smtClean="0">
                <a:solidFill>
                  <a:srgbClr val="4A4A45"/>
                </a:solidFill>
                <a:latin typeface="Lato" pitchFamily="34" charset="0"/>
                <a:ea typeface="Lato" pitchFamily="34" charset="-122"/>
                <a:cs typeface="Lato" pitchFamily="34" charset="-120"/>
              </a:rPr>
              <a:t>my_list</a:t>
            </a:r>
            <a:r>
              <a:rPr lang="en-US" sz="1750" dirty="0" smtClean="0">
                <a:solidFill>
                  <a:srgbClr val="4A4A45"/>
                </a:solidFill>
                <a:latin typeface="Lato" pitchFamily="34" charset="0"/>
                <a:ea typeface="Lato" pitchFamily="34" charset="-122"/>
                <a:cs typeface="Lato" pitchFamily="34" charset="-120"/>
              </a:rPr>
              <a:t> </a:t>
            </a:r>
            <a:r>
              <a:rPr lang="en-US" sz="1750" dirty="0">
                <a:solidFill>
                  <a:srgbClr val="4A4A45"/>
                </a:solidFill>
                <a:latin typeface="Lato" pitchFamily="34" charset="0"/>
                <a:ea typeface="Lato" pitchFamily="34" charset="-122"/>
                <a:cs typeface="Lato" pitchFamily="34" charset="-120"/>
              </a:rPr>
              <a:t>= [1, 2, 3, 'a', 'b']</a:t>
            </a:r>
            <a:endParaRPr lang="en-US" sz="1750" dirty="0"/>
          </a:p>
          <a:p>
            <a:pPr marL="0" indent="0">
              <a:lnSpc>
                <a:spcPts val="2850"/>
              </a:lnSpc>
              <a:buNone/>
            </a:pPr>
            <a:r>
              <a:rPr lang="en-US" sz="1750" dirty="0" smtClean="0">
                <a:solidFill>
                  <a:srgbClr val="151617"/>
                </a:solidFill>
                <a:latin typeface="Inconsolata" pitchFamily="34" charset="0"/>
                <a:ea typeface="Inconsolata" pitchFamily="34" charset="-122"/>
                <a:cs typeface="Inconsolata" pitchFamily="34" charset="-120"/>
              </a:rPr>
              <a:t> </a:t>
            </a:r>
          </a:p>
          <a:p>
            <a:pPr marL="0" indent="0">
              <a:lnSpc>
                <a:spcPts val="2850"/>
              </a:lnSpc>
              <a:buNone/>
            </a:pPr>
            <a:endParaRPr lang="en-US" sz="1750" dirty="0"/>
          </a:p>
        </p:txBody>
      </p:sp>
      <p:sp>
        <p:nvSpPr>
          <p:cNvPr id="8" name="Shape 5"/>
          <p:cNvSpPr/>
          <p:nvPr/>
        </p:nvSpPr>
        <p:spPr>
          <a:xfrm>
            <a:off x="10171867" y="2946678"/>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9" name="Text 6"/>
          <p:cNvSpPr/>
          <p:nvPr/>
        </p:nvSpPr>
        <p:spPr>
          <a:xfrm>
            <a:off x="10323552" y="3031688"/>
            <a:ext cx="206931"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Trống hoặc Rỗng</a:t>
            </a:r>
            <a:endParaRPr lang="en-US" sz="2200" dirty="0"/>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Có thể tạo một List trống bằng cách sử dụng cặp dấu ngoặc vuông không chứa phần tử.</a:t>
            </a:r>
            <a:endParaRPr lang="en-US" sz="1750" dirty="0"/>
          </a:p>
        </p:txBody>
      </p:sp>
      <p:sp>
        <p:nvSpPr>
          <p:cNvPr id="12" name="Shape 9"/>
          <p:cNvSpPr/>
          <p:nvPr/>
        </p:nvSpPr>
        <p:spPr>
          <a:xfrm>
            <a:off x="6280190" y="5370671"/>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3" name="Text 10"/>
          <p:cNvSpPr/>
          <p:nvPr/>
        </p:nvSpPr>
        <p:spPr>
          <a:xfrm>
            <a:off x="6430804" y="5455682"/>
            <a:ext cx="208955"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Các loại Phần tử</a:t>
            </a:r>
            <a:endParaRPr lang="en-US" sz="2200" dirty="0"/>
          </a:p>
        </p:txBody>
      </p:sp>
      <p:sp>
        <p:nvSpPr>
          <p:cNvPr id="15" name="Text 12"/>
          <p:cNvSpPr/>
          <p:nvPr/>
        </p:nvSpPr>
        <p:spPr>
          <a:xfrm>
            <a:off x="7017306" y="58610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List có thể chứa các phần tử thuộc nhiều kiểu dữ liệu khác nhau như số, chuỗi, boolean.</a:t>
            </a:r>
            <a:endParaRPr lang="en-US" sz="1750" dirty="0"/>
          </a:p>
        </p:txBody>
      </p:sp>
      <p:sp>
        <p:nvSpPr>
          <p:cNvPr id="16" name="Freeform 6"/>
          <p:cNvSpPr/>
          <p:nvPr/>
        </p:nvSpPr>
        <p:spPr>
          <a:xfrm>
            <a:off x="117405" y="861004"/>
            <a:ext cx="6119922" cy="3301897"/>
          </a:xfrm>
          <a:custGeom>
            <a:avLst/>
            <a:gdLst/>
            <a:ahLst/>
            <a:cxnLst/>
            <a:rect l="l" t="t" r="r" b="b"/>
            <a:pathLst>
              <a:path w="6119922" h="3301897">
                <a:moveTo>
                  <a:pt x="0" y="0"/>
                </a:moveTo>
                <a:lnTo>
                  <a:pt x="6119922" y="0"/>
                </a:lnTo>
                <a:lnTo>
                  <a:pt x="6119922" y="3301897"/>
                </a:lnTo>
                <a:lnTo>
                  <a:pt x="0" y="3301897"/>
                </a:lnTo>
                <a:lnTo>
                  <a:pt x="0" y="0"/>
                </a:lnTo>
                <a:close/>
              </a:path>
            </a:pathLst>
          </a:custGeom>
          <a:blipFill>
            <a:blip r:embed="rId3" cstate="email">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a:ext>
              </a:extLst>
            </a:blip>
            <a:stretch>
              <a:fillRect r="-3547" b="-955"/>
            </a:stretch>
          </a:blipFill>
        </p:spPr>
      </p:sp>
      <p:sp>
        <p:nvSpPr>
          <p:cNvPr id="17" name="Freeform 7"/>
          <p:cNvSpPr/>
          <p:nvPr/>
        </p:nvSpPr>
        <p:spPr>
          <a:xfrm>
            <a:off x="0" y="5207367"/>
            <a:ext cx="6280071" cy="2759056"/>
          </a:xfrm>
          <a:custGeom>
            <a:avLst/>
            <a:gdLst/>
            <a:ahLst/>
            <a:cxnLst/>
            <a:rect l="l" t="t" r="r" b="b"/>
            <a:pathLst>
              <a:path w="7942140" h="2759056">
                <a:moveTo>
                  <a:pt x="0" y="0"/>
                </a:moveTo>
                <a:lnTo>
                  <a:pt x="7942139" y="0"/>
                </a:lnTo>
                <a:lnTo>
                  <a:pt x="7942139" y="2759056"/>
                </a:lnTo>
                <a:lnTo>
                  <a:pt x="0" y="2759056"/>
                </a:lnTo>
                <a:lnTo>
                  <a:pt x="0" y="0"/>
                </a:lnTo>
                <a:close/>
              </a:path>
            </a:pathLst>
          </a:custGeom>
          <a: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a:blipFill>
        </p:spPr>
      </p:sp>
      <p:sp>
        <p:nvSpPr>
          <p:cNvPr id="19" name="Rectangle 18"/>
          <p:cNvSpPr/>
          <p:nvPr/>
        </p:nvSpPr>
        <p:spPr>
          <a:xfrm>
            <a:off x="-133585" y="332043"/>
            <a:ext cx="3828677" cy="601062"/>
          </a:xfrm>
          <a:prstGeom prst="rect">
            <a:avLst/>
          </a:prstGeom>
        </p:spPr>
        <p:txBody>
          <a:bodyPr wrap="none">
            <a:spAutoFit/>
          </a:bodyPr>
          <a:lstStyle/>
          <a:p>
            <a:pPr marL="690881" lvl="1" indent="-345440">
              <a:lnSpc>
                <a:spcPts val="4480"/>
              </a:lnSpc>
              <a:buFont typeface="Arial"/>
              <a:buChar char="•"/>
            </a:pPr>
            <a:r>
              <a:rPr lang="en-US" sz="2600" spc="320" dirty="0">
                <a:solidFill>
                  <a:srgbClr val="000000"/>
                </a:solidFill>
                <a:latin typeface="Lato"/>
                <a:ea typeface="Lato"/>
                <a:cs typeface="Lato"/>
                <a:sym typeface="Lato"/>
              </a:rPr>
              <a:t>KHỞI TẠO LIST</a:t>
            </a:r>
          </a:p>
        </p:txBody>
      </p:sp>
      <p:sp>
        <p:nvSpPr>
          <p:cNvPr id="21" name="Rectangle 20"/>
          <p:cNvSpPr/>
          <p:nvPr/>
        </p:nvSpPr>
        <p:spPr>
          <a:xfrm>
            <a:off x="-277511" y="4511182"/>
            <a:ext cx="6279476" cy="601062"/>
          </a:xfrm>
          <a:prstGeom prst="rect">
            <a:avLst/>
          </a:prstGeom>
        </p:spPr>
        <p:txBody>
          <a:bodyPr wrap="none">
            <a:spAutoFit/>
          </a:bodyPr>
          <a:lstStyle/>
          <a:p>
            <a:pPr marL="690881" lvl="1" indent="-345440">
              <a:lnSpc>
                <a:spcPts val="4480"/>
              </a:lnSpc>
              <a:buFont typeface="Arial"/>
              <a:buChar char="•"/>
            </a:pPr>
            <a:r>
              <a:rPr lang="en-US" sz="2600" spc="320" dirty="0">
                <a:solidFill>
                  <a:srgbClr val="000000"/>
                </a:solidFill>
                <a:latin typeface="Lato"/>
                <a:ea typeface="Lato"/>
                <a:cs typeface="Lato"/>
                <a:sym typeface="Lato"/>
              </a:rPr>
              <a:t>XÁC ĐỊNH ĐỘ DÀI CỦA LIST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428994"/>
          </a:xfrm>
          <a:prstGeom prst="rect">
            <a:avLst/>
          </a:prstGeom>
        </p:spPr>
      </p:pic>
      <p:sp>
        <p:nvSpPr>
          <p:cNvPr id="3" name="Text 0"/>
          <p:cNvSpPr/>
          <p:nvPr/>
        </p:nvSpPr>
        <p:spPr>
          <a:xfrm>
            <a:off x="680085" y="2963585"/>
            <a:ext cx="9996845" cy="607219"/>
          </a:xfrm>
          <a:prstGeom prst="rect">
            <a:avLst/>
          </a:prstGeom>
          <a:noFill/>
          <a:ln/>
        </p:spPr>
        <p:txBody>
          <a:bodyPr wrap="none" lIns="0" tIns="0" rIns="0" bIns="0" rtlCol="0" anchor="t"/>
          <a:lstStyle/>
          <a:p>
            <a:pPr marL="0" indent="0">
              <a:lnSpc>
                <a:spcPts val="4750"/>
              </a:lnSpc>
              <a:buNone/>
            </a:pPr>
            <a:r>
              <a:rPr lang="en-US" sz="3800" b="1" dirty="0">
                <a:solidFill>
                  <a:srgbClr val="151617"/>
                </a:solidFill>
                <a:latin typeface="Montserrat Black" pitchFamily="34" charset="0"/>
                <a:ea typeface="Montserrat Black" pitchFamily="34" charset="-122"/>
                <a:cs typeface="Montserrat Black" pitchFamily="34" charset="-120"/>
              </a:rPr>
              <a:t>Truy cập, Thay đổi và Xóa các Phần tử</a:t>
            </a:r>
            <a:endParaRPr lang="en-US" sz="3800" dirty="0"/>
          </a:p>
        </p:txBody>
      </p:sp>
      <p:sp>
        <p:nvSpPr>
          <p:cNvPr id="4" name="Shape 1"/>
          <p:cNvSpPr/>
          <p:nvPr/>
        </p:nvSpPr>
        <p:spPr>
          <a:xfrm>
            <a:off x="680085" y="5778579"/>
            <a:ext cx="13270230" cy="22860"/>
          </a:xfrm>
          <a:prstGeom prst="roundRect">
            <a:avLst>
              <a:gd name="adj" fmla="val 40000"/>
            </a:avLst>
          </a:prstGeom>
          <a:solidFill>
            <a:srgbClr val="000000">
              <a:alpha val="8000"/>
            </a:srgbClr>
          </a:solidFill>
          <a:ln/>
        </p:spPr>
      </p:sp>
      <p:sp>
        <p:nvSpPr>
          <p:cNvPr id="5" name="Shape 2"/>
          <p:cNvSpPr/>
          <p:nvPr/>
        </p:nvSpPr>
        <p:spPr>
          <a:xfrm>
            <a:off x="3937635" y="5098494"/>
            <a:ext cx="22860" cy="680085"/>
          </a:xfrm>
          <a:prstGeom prst="roundRect">
            <a:avLst>
              <a:gd name="adj" fmla="val 40000"/>
            </a:avLst>
          </a:prstGeom>
          <a:solidFill>
            <a:srgbClr val="151617"/>
          </a:solidFill>
          <a:ln/>
        </p:spPr>
      </p:sp>
      <p:sp>
        <p:nvSpPr>
          <p:cNvPr id="6" name="Shape 3"/>
          <p:cNvSpPr/>
          <p:nvPr/>
        </p:nvSpPr>
        <p:spPr>
          <a:xfrm>
            <a:off x="3730466" y="5559981"/>
            <a:ext cx="437198" cy="437198"/>
          </a:xfrm>
          <a:prstGeom prst="roundRect">
            <a:avLst>
              <a:gd name="adj" fmla="val 2092"/>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7" name="Text 4"/>
          <p:cNvSpPr/>
          <p:nvPr/>
        </p:nvSpPr>
        <p:spPr>
          <a:xfrm>
            <a:off x="3888105" y="5632847"/>
            <a:ext cx="121920" cy="291465"/>
          </a:xfrm>
          <a:prstGeom prst="rect">
            <a:avLst/>
          </a:prstGeom>
          <a:noFill/>
          <a:ln/>
        </p:spPr>
        <p:txBody>
          <a:bodyPr wrap="none" lIns="0" tIns="0" rIns="0" bIns="0" rtlCol="0" anchor="t"/>
          <a:lstStyle/>
          <a:p>
            <a:pPr marL="0" indent="0" algn="ctr">
              <a:lnSpc>
                <a:spcPts val="2250"/>
              </a:lnSpc>
              <a:buNone/>
            </a:pPr>
            <a:r>
              <a:rPr lang="en-US" sz="2250" b="1" dirty="0">
                <a:solidFill>
                  <a:srgbClr val="151617"/>
                </a:solidFill>
                <a:latin typeface="Montserrat Black" pitchFamily="34" charset="0"/>
                <a:ea typeface="Montserrat Black" pitchFamily="34" charset="-122"/>
                <a:cs typeface="Montserrat Black" pitchFamily="34" charset="-120"/>
              </a:rPr>
              <a:t>1</a:t>
            </a:r>
            <a:endParaRPr lang="en-US" sz="2250" dirty="0"/>
          </a:p>
        </p:txBody>
      </p:sp>
      <p:sp>
        <p:nvSpPr>
          <p:cNvPr id="8" name="Text 5"/>
          <p:cNvSpPr/>
          <p:nvPr/>
        </p:nvSpPr>
        <p:spPr>
          <a:xfrm>
            <a:off x="2734508" y="3862268"/>
            <a:ext cx="2428994" cy="303609"/>
          </a:xfrm>
          <a:prstGeom prst="rect">
            <a:avLst/>
          </a:prstGeom>
          <a:noFill/>
          <a:ln/>
        </p:spPr>
        <p:txBody>
          <a:bodyPr wrap="none" lIns="0" tIns="0" rIns="0" bIns="0" rtlCol="0" anchor="t"/>
          <a:lstStyle/>
          <a:p>
            <a:pPr marL="0" indent="0" algn="ctr">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Truy cập</a:t>
            </a:r>
            <a:endParaRPr lang="en-US" sz="1900" dirty="0"/>
          </a:p>
        </p:txBody>
      </p:sp>
      <p:sp>
        <p:nvSpPr>
          <p:cNvPr id="9" name="Text 6"/>
          <p:cNvSpPr/>
          <p:nvPr/>
        </p:nvSpPr>
        <p:spPr>
          <a:xfrm>
            <a:off x="874395" y="4282440"/>
            <a:ext cx="6149340" cy="621744"/>
          </a:xfrm>
          <a:prstGeom prst="rect">
            <a:avLst/>
          </a:prstGeom>
          <a:noFill/>
          <a:ln/>
        </p:spPr>
        <p:txBody>
          <a:bodyPr wrap="square" lIns="0" tIns="0" rIns="0" bIns="0" rtlCol="0" anchor="t"/>
          <a:lstStyle/>
          <a:p>
            <a:pPr marL="0" indent="0" algn="ctr">
              <a:lnSpc>
                <a:spcPts val="2400"/>
              </a:lnSpc>
              <a:buNone/>
            </a:pPr>
            <a:r>
              <a:rPr lang="en-US" sz="1500" dirty="0">
                <a:solidFill>
                  <a:srgbClr val="151617"/>
                </a:solidFill>
                <a:latin typeface="Inconsolata" pitchFamily="34" charset="0"/>
                <a:ea typeface="Inconsolata" pitchFamily="34" charset="-122"/>
                <a:cs typeface="Inconsolata" pitchFamily="34" charset="-120"/>
              </a:rPr>
              <a:t>Sử dụng chỉ số để truy cập các phần tử trong List, bắt đầu từ chỉ số 0.</a:t>
            </a:r>
            <a:endParaRPr lang="en-US" sz="1500" dirty="0"/>
          </a:p>
        </p:txBody>
      </p:sp>
      <p:sp>
        <p:nvSpPr>
          <p:cNvPr id="10" name="Shape 7"/>
          <p:cNvSpPr/>
          <p:nvPr/>
        </p:nvSpPr>
        <p:spPr>
          <a:xfrm>
            <a:off x="7303770" y="5778579"/>
            <a:ext cx="22860" cy="680085"/>
          </a:xfrm>
          <a:prstGeom prst="roundRect">
            <a:avLst>
              <a:gd name="adj" fmla="val 40000"/>
            </a:avLst>
          </a:prstGeom>
          <a:solidFill>
            <a:srgbClr val="151617"/>
          </a:solidFill>
          <a:ln/>
        </p:spPr>
      </p:sp>
      <p:sp>
        <p:nvSpPr>
          <p:cNvPr id="11" name="Shape 8"/>
          <p:cNvSpPr/>
          <p:nvPr/>
        </p:nvSpPr>
        <p:spPr>
          <a:xfrm>
            <a:off x="7096601" y="5559981"/>
            <a:ext cx="437198" cy="437198"/>
          </a:xfrm>
          <a:prstGeom prst="roundRect">
            <a:avLst>
              <a:gd name="adj" fmla="val 2092"/>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2" name="Text 9"/>
          <p:cNvSpPr/>
          <p:nvPr/>
        </p:nvSpPr>
        <p:spPr>
          <a:xfrm>
            <a:off x="7226498" y="5632847"/>
            <a:ext cx="177284" cy="291465"/>
          </a:xfrm>
          <a:prstGeom prst="rect">
            <a:avLst/>
          </a:prstGeom>
          <a:noFill/>
          <a:ln/>
        </p:spPr>
        <p:txBody>
          <a:bodyPr wrap="none" lIns="0" tIns="0" rIns="0" bIns="0" rtlCol="0" anchor="t"/>
          <a:lstStyle/>
          <a:p>
            <a:pPr marL="0" indent="0" algn="ctr">
              <a:lnSpc>
                <a:spcPts val="2250"/>
              </a:lnSpc>
              <a:buNone/>
            </a:pPr>
            <a:r>
              <a:rPr lang="en-US" sz="2250" b="1" dirty="0">
                <a:solidFill>
                  <a:srgbClr val="151617"/>
                </a:solidFill>
                <a:latin typeface="Montserrat Black" pitchFamily="34" charset="0"/>
                <a:ea typeface="Montserrat Black" pitchFamily="34" charset="-122"/>
                <a:cs typeface="Montserrat Black" pitchFamily="34" charset="-120"/>
              </a:rPr>
              <a:t>2</a:t>
            </a:r>
            <a:endParaRPr lang="en-US" sz="2250" dirty="0"/>
          </a:p>
        </p:txBody>
      </p:sp>
      <p:sp>
        <p:nvSpPr>
          <p:cNvPr id="13" name="Text 10"/>
          <p:cNvSpPr/>
          <p:nvPr/>
        </p:nvSpPr>
        <p:spPr>
          <a:xfrm>
            <a:off x="6100643" y="6652974"/>
            <a:ext cx="2428994" cy="303609"/>
          </a:xfrm>
          <a:prstGeom prst="rect">
            <a:avLst/>
          </a:prstGeom>
          <a:noFill/>
          <a:ln/>
        </p:spPr>
        <p:txBody>
          <a:bodyPr wrap="none" lIns="0" tIns="0" rIns="0" bIns="0" rtlCol="0" anchor="t"/>
          <a:lstStyle/>
          <a:p>
            <a:pPr marL="0" indent="0" algn="ctr">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Thay đổi</a:t>
            </a:r>
            <a:endParaRPr lang="en-US" sz="1900" dirty="0"/>
          </a:p>
        </p:txBody>
      </p:sp>
      <p:sp>
        <p:nvSpPr>
          <p:cNvPr id="14" name="Text 11"/>
          <p:cNvSpPr/>
          <p:nvPr/>
        </p:nvSpPr>
        <p:spPr>
          <a:xfrm>
            <a:off x="4240530" y="7073146"/>
            <a:ext cx="6149340" cy="621744"/>
          </a:xfrm>
          <a:prstGeom prst="rect">
            <a:avLst/>
          </a:prstGeom>
          <a:noFill/>
          <a:ln/>
        </p:spPr>
        <p:txBody>
          <a:bodyPr wrap="square" lIns="0" tIns="0" rIns="0" bIns="0" rtlCol="0" anchor="t"/>
          <a:lstStyle/>
          <a:p>
            <a:pPr marL="0" indent="0" algn="ctr">
              <a:lnSpc>
                <a:spcPts val="2400"/>
              </a:lnSpc>
              <a:buNone/>
            </a:pPr>
            <a:r>
              <a:rPr lang="en-US" sz="1500" dirty="0">
                <a:solidFill>
                  <a:srgbClr val="151617"/>
                </a:solidFill>
                <a:latin typeface="Inconsolata" pitchFamily="34" charset="0"/>
                <a:ea typeface="Inconsolata" pitchFamily="34" charset="-122"/>
                <a:cs typeface="Inconsolata" pitchFamily="34" charset="-120"/>
              </a:rPr>
              <a:t>Gán giá trị mới cho các phần tử trong List bằng cách sử dụng chỉ số.</a:t>
            </a:r>
            <a:endParaRPr lang="en-US" sz="1500" dirty="0"/>
          </a:p>
        </p:txBody>
      </p:sp>
      <p:sp>
        <p:nvSpPr>
          <p:cNvPr id="15" name="Shape 12"/>
          <p:cNvSpPr/>
          <p:nvPr/>
        </p:nvSpPr>
        <p:spPr>
          <a:xfrm>
            <a:off x="10669905" y="5098494"/>
            <a:ext cx="22860" cy="680085"/>
          </a:xfrm>
          <a:prstGeom prst="roundRect">
            <a:avLst>
              <a:gd name="adj" fmla="val 40000"/>
            </a:avLst>
          </a:prstGeom>
          <a:solidFill>
            <a:srgbClr val="151617"/>
          </a:solidFill>
          <a:ln/>
        </p:spPr>
      </p:sp>
      <p:sp>
        <p:nvSpPr>
          <p:cNvPr id="16" name="Shape 13"/>
          <p:cNvSpPr/>
          <p:nvPr/>
        </p:nvSpPr>
        <p:spPr>
          <a:xfrm>
            <a:off x="10462736" y="5559981"/>
            <a:ext cx="437198" cy="437198"/>
          </a:xfrm>
          <a:prstGeom prst="roundRect">
            <a:avLst>
              <a:gd name="adj" fmla="val 2092"/>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7" name="Text 14"/>
          <p:cNvSpPr/>
          <p:nvPr/>
        </p:nvSpPr>
        <p:spPr>
          <a:xfrm>
            <a:off x="10591800" y="5632847"/>
            <a:ext cx="179070" cy="291465"/>
          </a:xfrm>
          <a:prstGeom prst="rect">
            <a:avLst/>
          </a:prstGeom>
          <a:noFill/>
          <a:ln/>
        </p:spPr>
        <p:txBody>
          <a:bodyPr wrap="none" lIns="0" tIns="0" rIns="0" bIns="0" rtlCol="0" anchor="t"/>
          <a:lstStyle/>
          <a:p>
            <a:pPr marL="0" indent="0" algn="ctr">
              <a:lnSpc>
                <a:spcPts val="2250"/>
              </a:lnSpc>
              <a:buNone/>
            </a:pPr>
            <a:r>
              <a:rPr lang="en-US" sz="2250" b="1" dirty="0">
                <a:solidFill>
                  <a:srgbClr val="151617"/>
                </a:solidFill>
                <a:latin typeface="Montserrat Black" pitchFamily="34" charset="0"/>
                <a:ea typeface="Montserrat Black" pitchFamily="34" charset="-122"/>
                <a:cs typeface="Montserrat Black" pitchFamily="34" charset="-120"/>
              </a:rPr>
              <a:t>3</a:t>
            </a:r>
            <a:endParaRPr lang="en-US" sz="2250" dirty="0"/>
          </a:p>
        </p:txBody>
      </p:sp>
      <p:sp>
        <p:nvSpPr>
          <p:cNvPr id="18" name="Text 15"/>
          <p:cNvSpPr/>
          <p:nvPr/>
        </p:nvSpPr>
        <p:spPr>
          <a:xfrm>
            <a:off x="9466778" y="3862268"/>
            <a:ext cx="2428994" cy="303609"/>
          </a:xfrm>
          <a:prstGeom prst="rect">
            <a:avLst/>
          </a:prstGeom>
          <a:noFill/>
          <a:ln/>
        </p:spPr>
        <p:txBody>
          <a:bodyPr wrap="none" lIns="0" tIns="0" rIns="0" bIns="0" rtlCol="0" anchor="t"/>
          <a:lstStyle/>
          <a:p>
            <a:pPr marL="0" indent="0" algn="ctr">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Xóa</a:t>
            </a:r>
            <a:endParaRPr lang="en-US" sz="1900" dirty="0"/>
          </a:p>
        </p:txBody>
      </p:sp>
      <p:sp>
        <p:nvSpPr>
          <p:cNvPr id="19" name="Text 16"/>
          <p:cNvSpPr/>
          <p:nvPr/>
        </p:nvSpPr>
        <p:spPr>
          <a:xfrm>
            <a:off x="7606665" y="4282440"/>
            <a:ext cx="6149340" cy="621744"/>
          </a:xfrm>
          <a:prstGeom prst="rect">
            <a:avLst/>
          </a:prstGeom>
          <a:noFill/>
          <a:ln/>
        </p:spPr>
        <p:txBody>
          <a:bodyPr wrap="square" lIns="0" tIns="0" rIns="0" bIns="0" rtlCol="0" anchor="t"/>
          <a:lstStyle/>
          <a:p>
            <a:pPr marL="0" indent="0" algn="ctr">
              <a:lnSpc>
                <a:spcPts val="2400"/>
              </a:lnSpc>
              <a:buNone/>
            </a:pPr>
            <a:r>
              <a:rPr lang="en-US" sz="1500" dirty="0">
                <a:solidFill>
                  <a:srgbClr val="151617"/>
                </a:solidFill>
                <a:latin typeface="Inconsolata" pitchFamily="34" charset="0"/>
                <a:ea typeface="Inconsolata" pitchFamily="34" charset="-122"/>
                <a:cs typeface="Inconsolata" pitchFamily="34" charset="-120"/>
              </a:rPr>
              <a:t>Sử dụng các phương thức như del, remove() hoặc pop() để xóa các phần tử khỏi List.</a:t>
            </a:r>
            <a:endParaRPr lang="en-US" sz="15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835235"/>
          </a:xfrm>
          <a:prstGeom prst="rect">
            <a:avLst/>
          </a:prstGeom>
        </p:spPr>
      </p:pic>
      <p:sp>
        <p:nvSpPr>
          <p:cNvPr id="3" name="Text 0"/>
          <p:cNvSpPr/>
          <p:nvPr/>
        </p:nvSpPr>
        <p:spPr>
          <a:xfrm>
            <a:off x="793790" y="4002881"/>
            <a:ext cx="12039243"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Các Phương thức thường dùng của List</a:t>
            </a:r>
            <a:endParaRPr lang="en-US" sz="4450" dirty="0"/>
          </a:p>
        </p:txBody>
      </p:sp>
      <p:pic>
        <p:nvPicPr>
          <p:cNvPr id="4"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3790" y="5051822"/>
            <a:ext cx="566976" cy="566976"/>
          </a:xfrm>
          <a:prstGeom prst="rect">
            <a:avLst/>
          </a:prstGeom>
        </p:spPr>
      </p:pic>
      <p:sp>
        <p:nvSpPr>
          <p:cNvPr id="5" name="Text 1"/>
          <p:cNvSpPr/>
          <p:nvPr/>
        </p:nvSpPr>
        <p:spPr>
          <a:xfrm>
            <a:off x="793790" y="584561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append()</a:t>
            </a:r>
            <a:endParaRPr lang="en-US" sz="2200" dirty="0"/>
          </a:p>
        </p:txBody>
      </p:sp>
      <p:sp>
        <p:nvSpPr>
          <p:cNvPr id="6" name="Text 2"/>
          <p:cNvSpPr/>
          <p:nvPr/>
        </p:nvSpPr>
        <p:spPr>
          <a:xfrm>
            <a:off x="793790" y="6336030"/>
            <a:ext cx="3005495"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Thêm một phần tử mới vào cuối List.</a:t>
            </a:r>
            <a:endParaRPr lang="en-US" sz="1750" dirty="0"/>
          </a:p>
        </p:txBody>
      </p:sp>
      <p:pic>
        <p:nvPicPr>
          <p:cNvPr id="7"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39446" y="5051822"/>
            <a:ext cx="566976" cy="566976"/>
          </a:xfrm>
          <a:prstGeom prst="rect">
            <a:avLst/>
          </a:prstGeom>
        </p:spPr>
      </p:pic>
      <p:sp>
        <p:nvSpPr>
          <p:cNvPr id="8" name="Text 3"/>
          <p:cNvSpPr/>
          <p:nvPr/>
        </p:nvSpPr>
        <p:spPr>
          <a:xfrm>
            <a:off x="4139446" y="584561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insert()</a:t>
            </a:r>
            <a:endParaRPr lang="en-US" sz="2200" dirty="0"/>
          </a:p>
        </p:txBody>
      </p:sp>
      <p:sp>
        <p:nvSpPr>
          <p:cNvPr id="9" name="Text 4"/>
          <p:cNvSpPr/>
          <p:nvPr/>
        </p:nvSpPr>
        <p:spPr>
          <a:xfrm>
            <a:off x="4139446" y="6336030"/>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Chèn một phần tử mới vào vị trí đã cho trong List.</a:t>
            </a:r>
            <a:endParaRPr lang="en-US" sz="1750" dirty="0"/>
          </a:p>
        </p:txBody>
      </p:sp>
      <p:pic>
        <p:nvPicPr>
          <p:cNvPr id="10" name="Image 3"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85221" y="5051822"/>
            <a:ext cx="566976" cy="566976"/>
          </a:xfrm>
          <a:prstGeom prst="rect">
            <a:avLst/>
          </a:prstGeom>
        </p:spPr>
      </p:pic>
      <p:sp>
        <p:nvSpPr>
          <p:cNvPr id="11" name="Text 5"/>
          <p:cNvSpPr/>
          <p:nvPr/>
        </p:nvSpPr>
        <p:spPr>
          <a:xfrm>
            <a:off x="7485221" y="584561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remove()</a:t>
            </a:r>
            <a:endParaRPr lang="en-US" sz="2200" dirty="0"/>
          </a:p>
        </p:txBody>
      </p:sp>
      <p:sp>
        <p:nvSpPr>
          <p:cNvPr id="12" name="Text 6"/>
          <p:cNvSpPr/>
          <p:nvPr/>
        </p:nvSpPr>
        <p:spPr>
          <a:xfrm>
            <a:off x="7485221" y="6336030"/>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Xóa phần tử đầu tiên khớp với giá trị được chỉ định.</a:t>
            </a:r>
            <a:endParaRPr lang="en-US" sz="1750" dirty="0"/>
          </a:p>
        </p:txBody>
      </p:sp>
      <p:pic>
        <p:nvPicPr>
          <p:cNvPr id="13" name="Image 4" descr="preencode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830997" y="5051822"/>
            <a:ext cx="566976" cy="566976"/>
          </a:xfrm>
          <a:prstGeom prst="rect">
            <a:avLst/>
          </a:prstGeom>
        </p:spPr>
      </p:pic>
      <p:sp>
        <p:nvSpPr>
          <p:cNvPr id="14" name="Text 7"/>
          <p:cNvSpPr/>
          <p:nvPr/>
        </p:nvSpPr>
        <p:spPr>
          <a:xfrm>
            <a:off x="10830997" y="584561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sort()</a:t>
            </a:r>
            <a:endParaRPr lang="en-US" sz="2200" dirty="0"/>
          </a:p>
        </p:txBody>
      </p:sp>
      <p:sp>
        <p:nvSpPr>
          <p:cNvPr id="15" name="Text 8"/>
          <p:cNvSpPr/>
          <p:nvPr/>
        </p:nvSpPr>
        <p:spPr>
          <a:xfrm>
            <a:off x="10830997" y="6336030"/>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Sắp xếp các phần tử trong List theo thứ tự tăng dần.</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107453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Kiểm tra và Truy vấn các Phần tử</a:t>
            </a:r>
            <a:endParaRPr lang="en-US" sz="4450" dirty="0"/>
          </a:p>
        </p:txBody>
      </p:sp>
      <p:sp>
        <p:nvSpPr>
          <p:cNvPr id="4" name="Shape 1"/>
          <p:cNvSpPr/>
          <p:nvPr/>
        </p:nvSpPr>
        <p:spPr>
          <a:xfrm>
            <a:off x="793790" y="2832259"/>
            <a:ext cx="3664863" cy="2047994"/>
          </a:xfrm>
          <a:prstGeom prst="roundRect">
            <a:avLst>
              <a:gd name="adj" fmla="val 4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1028224" y="306669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a:t>
            </a:r>
            <a:endParaRPr lang="en-US" sz="2200" dirty="0"/>
          </a:p>
        </p:txBody>
      </p:sp>
      <p:sp>
        <p:nvSpPr>
          <p:cNvPr id="6" name="Text 3"/>
          <p:cNvSpPr/>
          <p:nvPr/>
        </p:nvSpPr>
        <p:spPr>
          <a:xfrm>
            <a:off x="1028224" y="3557111"/>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Kiểm tra xem một phần tử có tồn tại trong List hay không.</a:t>
            </a:r>
            <a:endParaRPr lang="en-US" sz="1750" dirty="0"/>
          </a:p>
        </p:txBody>
      </p:sp>
      <p:sp>
        <p:nvSpPr>
          <p:cNvPr id="7" name="Shape 4"/>
          <p:cNvSpPr/>
          <p:nvPr/>
        </p:nvSpPr>
        <p:spPr>
          <a:xfrm>
            <a:off x="4685467" y="2832259"/>
            <a:ext cx="3664863" cy="2047994"/>
          </a:xfrm>
          <a:prstGeom prst="roundRect">
            <a:avLst>
              <a:gd name="adj" fmla="val 4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8" name="Text 5"/>
          <p:cNvSpPr/>
          <p:nvPr/>
        </p:nvSpPr>
        <p:spPr>
          <a:xfrm>
            <a:off x="4919901" y="306669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len()</a:t>
            </a:r>
            <a:endParaRPr lang="en-US" sz="2200" dirty="0"/>
          </a:p>
        </p:txBody>
      </p:sp>
      <p:sp>
        <p:nvSpPr>
          <p:cNvPr id="9" name="Text 6"/>
          <p:cNvSpPr/>
          <p:nvPr/>
        </p:nvSpPr>
        <p:spPr>
          <a:xfrm>
            <a:off x="4919901" y="3557111"/>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Trả về số lượng phần tử trong List.</a:t>
            </a:r>
            <a:endParaRPr lang="en-US" sz="1750" dirty="0"/>
          </a:p>
        </p:txBody>
      </p:sp>
      <p:sp>
        <p:nvSpPr>
          <p:cNvPr id="10" name="Shape 7"/>
          <p:cNvSpPr/>
          <p:nvPr/>
        </p:nvSpPr>
        <p:spPr>
          <a:xfrm>
            <a:off x="793790" y="5107067"/>
            <a:ext cx="3664863" cy="2047994"/>
          </a:xfrm>
          <a:prstGeom prst="roundRect">
            <a:avLst>
              <a:gd name="adj" fmla="val 4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1" name="Text 8"/>
          <p:cNvSpPr/>
          <p:nvPr/>
        </p:nvSpPr>
        <p:spPr>
          <a:xfrm>
            <a:off x="1028224" y="534150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index()</a:t>
            </a:r>
            <a:endParaRPr lang="en-US" sz="2200" dirty="0"/>
          </a:p>
        </p:txBody>
      </p:sp>
      <p:sp>
        <p:nvSpPr>
          <p:cNvPr id="12" name="Text 9"/>
          <p:cNvSpPr/>
          <p:nvPr/>
        </p:nvSpPr>
        <p:spPr>
          <a:xfrm>
            <a:off x="1028224" y="5831919"/>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Trả về chỉ số của phần tử đầu tiên khớp với giá trị được chỉ định.</a:t>
            </a:r>
            <a:endParaRPr lang="en-US" sz="1750" dirty="0"/>
          </a:p>
        </p:txBody>
      </p:sp>
      <p:sp>
        <p:nvSpPr>
          <p:cNvPr id="13" name="Shape 10"/>
          <p:cNvSpPr/>
          <p:nvPr/>
        </p:nvSpPr>
        <p:spPr>
          <a:xfrm>
            <a:off x="4685467" y="5107067"/>
            <a:ext cx="3664863" cy="2047994"/>
          </a:xfrm>
          <a:prstGeom prst="roundRect">
            <a:avLst>
              <a:gd name="adj" fmla="val 44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4" name="Text 11"/>
          <p:cNvSpPr/>
          <p:nvPr/>
        </p:nvSpPr>
        <p:spPr>
          <a:xfrm>
            <a:off x="4919901" y="534150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count()</a:t>
            </a:r>
            <a:endParaRPr lang="en-US" sz="2200" dirty="0"/>
          </a:p>
        </p:txBody>
      </p:sp>
      <p:sp>
        <p:nvSpPr>
          <p:cNvPr id="15" name="Text 12"/>
          <p:cNvSpPr/>
          <p:nvPr/>
        </p:nvSpPr>
        <p:spPr>
          <a:xfrm>
            <a:off x="4919901" y="5831919"/>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Đếm số lần xuất hiện của một phần tử trong List.</a:t>
            </a:r>
            <a:endParaRPr lang="en-US" sz="17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marL="0" indent="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Lặp qua các Phần tử của List</a:t>
            </a:r>
            <a:endParaRPr lang="en-US" sz="4300" dirty="0"/>
          </a:p>
        </p:txBody>
      </p:sp>
      <p:pic>
        <p:nvPicPr>
          <p:cNvPr id="4"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59473" y="2319933"/>
            <a:ext cx="1104424" cy="1767126"/>
          </a:xfrm>
          <a:prstGeom prst="rect">
            <a:avLst/>
          </a:prstGeom>
        </p:spPr>
      </p:pic>
      <p:sp>
        <p:nvSpPr>
          <p:cNvPr id="5" name="Text 1"/>
          <p:cNvSpPr/>
          <p:nvPr/>
        </p:nvSpPr>
        <p:spPr>
          <a:xfrm>
            <a:off x="7695128" y="2540794"/>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for loop</a:t>
            </a:r>
            <a:endParaRPr lang="en-US" sz="2150" dirty="0"/>
          </a:p>
        </p:txBody>
      </p:sp>
      <p:sp>
        <p:nvSpPr>
          <p:cNvPr id="6" name="Text 2"/>
          <p:cNvSpPr/>
          <p:nvPr/>
        </p:nvSpPr>
        <p:spPr>
          <a:xfrm>
            <a:off x="7695128" y="3018353"/>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Sử dụng vòng lặp for để duyệt qua các phần tử của List.</a:t>
            </a:r>
            <a:endParaRPr lang="en-US" sz="1700" dirty="0"/>
          </a:p>
        </p:txBody>
      </p:sp>
      <p:pic>
        <p:nvPicPr>
          <p:cNvPr id="7"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9473" y="4087058"/>
            <a:ext cx="1104424" cy="1767126"/>
          </a:xfrm>
          <a:prstGeom prst="rect">
            <a:avLst/>
          </a:prstGeom>
        </p:spPr>
      </p:pic>
      <p:sp>
        <p:nvSpPr>
          <p:cNvPr id="8" name="Text 3"/>
          <p:cNvSpPr/>
          <p:nvPr/>
        </p:nvSpPr>
        <p:spPr>
          <a:xfrm>
            <a:off x="7695128" y="4307919"/>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while loop</a:t>
            </a:r>
            <a:endParaRPr lang="en-US" sz="2150" dirty="0"/>
          </a:p>
        </p:txBody>
      </p:sp>
      <p:sp>
        <p:nvSpPr>
          <p:cNvPr id="9" name="Text 4"/>
          <p:cNvSpPr/>
          <p:nvPr/>
        </p:nvSpPr>
        <p:spPr>
          <a:xfrm>
            <a:off x="76951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Sử dụng vòng lặp while kết hợp với index để duyệt qua các phần tử.</a:t>
            </a:r>
            <a:endParaRPr lang="en-US" sz="1700" dirty="0"/>
          </a:p>
        </p:txBody>
      </p:sp>
      <p:pic>
        <p:nvPicPr>
          <p:cNvPr id="10" name="Image 3"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473" y="5854184"/>
            <a:ext cx="1104424" cy="1767126"/>
          </a:xfrm>
          <a:prstGeom prst="rect">
            <a:avLst/>
          </a:prstGeom>
        </p:spPr>
      </p:pic>
      <p:sp>
        <p:nvSpPr>
          <p:cNvPr id="11" name="Text 5"/>
          <p:cNvSpPr/>
          <p:nvPr/>
        </p:nvSpPr>
        <p:spPr>
          <a:xfrm>
            <a:off x="7695128" y="6075045"/>
            <a:ext cx="2996446" cy="345043"/>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List Comprehension</a:t>
            </a:r>
            <a:endParaRPr lang="en-US" sz="2150" dirty="0"/>
          </a:p>
        </p:txBody>
      </p:sp>
      <p:sp>
        <p:nvSpPr>
          <p:cNvPr id="12" name="Text 6"/>
          <p:cNvSpPr/>
          <p:nvPr/>
        </p:nvSpPr>
        <p:spPr>
          <a:xfrm>
            <a:off x="76951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Cú pháp rút gọn để tạo ra một List mới dựa trên List hiện có.</a:t>
            </a:r>
            <a:endParaRPr lang="en-US" sz="17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1599</Words>
  <Application>Microsoft Office PowerPoint</Application>
  <PresentationFormat>Custom</PresentationFormat>
  <Paragraphs>195</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Inconsolata</vt:lpstr>
      <vt:lpstr>Lato</vt:lpstr>
      <vt:lpstr>Times New Roman</vt:lpstr>
      <vt:lpstr>Arial</vt:lpstr>
      <vt:lpstr>Open Sans</vt:lpstr>
      <vt:lpstr>Montserrat Black</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MT</cp:lastModifiedBy>
  <cp:revision>16</cp:revision>
  <dcterms:created xsi:type="dcterms:W3CDTF">2024-11-05T08:11:26Z</dcterms:created>
  <dcterms:modified xsi:type="dcterms:W3CDTF">2024-11-29T09:51:53Z</dcterms:modified>
</cp:coreProperties>
</file>